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60" r:id="rId2"/>
    <p:sldId id="257" r:id="rId3"/>
    <p:sldId id="261" r:id="rId4"/>
    <p:sldId id="262" r:id="rId5"/>
    <p:sldId id="263" r:id="rId6"/>
    <p:sldId id="264" r:id="rId7"/>
    <p:sldId id="265" r:id="rId8"/>
    <p:sldId id="266" r:id="rId9"/>
    <p:sldId id="267" r:id="rId10"/>
    <p:sldId id="268" r:id="rId11"/>
    <p:sldId id="269" r:id="rId12"/>
    <p:sldId id="270" r:id="rId13"/>
    <p:sldId id="271" r:id="rId14"/>
    <p:sldId id="334" r:id="rId15"/>
    <p:sldId id="272" r:id="rId16"/>
    <p:sldId id="335" r:id="rId17"/>
    <p:sldId id="336"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28" r:id="rId58"/>
    <p:sldId id="329" r:id="rId59"/>
    <p:sldId id="330" r:id="rId60"/>
    <p:sldId id="312" r:id="rId61"/>
    <p:sldId id="332" r:id="rId62"/>
    <p:sldId id="331" r:id="rId63"/>
    <p:sldId id="333" r:id="rId64"/>
    <p:sldId id="313" r:id="rId65"/>
    <p:sldId id="314" r:id="rId66"/>
    <p:sldId id="315" r:id="rId67"/>
    <p:sldId id="316" r:id="rId68"/>
    <p:sldId id="317" r:id="rId69"/>
    <p:sldId id="318" r:id="rId70"/>
    <p:sldId id="337" r:id="rId71"/>
    <p:sldId id="319" r:id="rId72"/>
    <p:sldId id="320" r:id="rId73"/>
    <p:sldId id="321" r:id="rId74"/>
    <p:sldId id="322" r:id="rId75"/>
    <p:sldId id="323" r:id="rId76"/>
    <p:sldId id="324" r:id="rId77"/>
    <p:sldId id="325" r:id="rId78"/>
    <p:sldId id="327" r:id="rId79"/>
    <p:sldId id="326" r:id="rId80"/>
    <p:sldId id="338"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83051" autoAdjust="0"/>
  </p:normalViewPr>
  <p:slideViewPr>
    <p:cSldViewPr snapToGrid="0">
      <p:cViewPr varScale="1">
        <p:scale>
          <a:sx n="73" d="100"/>
          <a:sy n="73" d="100"/>
        </p:scale>
        <p:origin x="1022" y="58"/>
      </p:cViewPr>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D6B34-8DF9-41CF-B02D-ACC7832FD28F}" type="datetimeFigureOut">
              <a:rPr lang="en-US" smtClean="0"/>
              <a:t>12/22/2022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33185-E77A-487E-A843-AA14628BA94C}" type="slidenum">
              <a:rPr lang="en-US" smtClean="0"/>
              <a:t>‹#›</a:t>
            </a:fld>
            <a:endParaRPr lang="en-US"/>
          </a:p>
        </p:txBody>
      </p:sp>
    </p:spTree>
    <p:extLst>
      <p:ext uri="{BB962C8B-B14F-4D97-AF65-F5344CB8AC3E}">
        <p14:creationId xmlns:p14="http://schemas.microsoft.com/office/powerpoint/2010/main" val="367212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15843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37462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8897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22856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5823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95269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01064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2389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37100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948841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06622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005064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718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0684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055740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974866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467849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764652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909398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55488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31936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Date selection field for date specific information</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95401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306618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670764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99986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17296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298431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008751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91672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470506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13846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09281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993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98261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602744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453526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69728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01479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838836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730709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72925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660892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567714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05634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67471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696835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576079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277086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42386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018113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161671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976687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987396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091724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4285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6371781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0064906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395643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2534781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153571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930214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5891843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792584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212846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326121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20902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717431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9745248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2372469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80800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026315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202595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9232125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576489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329228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478819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38673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6243572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70402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320335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D596A-0D80-144F-9C98-65868C455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3" name="Content Placeholder 2"/>
          <p:cNvSpPr>
            <a:spLocks noGrp="1"/>
          </p:cNvSpPr>
          <p:nvPr>
            <p:ph idx="1"/>
          </p:nvPr>
        </p:nvSpPr>
        <p:spPr>
          <a:xfrm>
            <a:off x="792480" y="1584960"/>
            <a:ext cx="10668000" cy="4775200"/>
          </a:xfrm>
        </p:spPr>
        <p:txBody>
          <a:bodyPr>
            <a:normAutofit/>
          </a:bodyPr>
          <a:lstStyle>
            <a:lvl1pPr marL="457189" indent="-304792">
              <a:buClrTx/>
              <a:tabLst/>
              <a:defRPr sz="3200" b="0" i="0" baseline="0">
                <a:solidFill>
                  <a:srgbClr val="000000"/>
                </a:solidFill>
                <a:latin typeface="Calibri Regular"/>
              </a:defRPr>
            </a:lvl1pPr>
            <a:lvl2pPr marL="1066773" indent="-302676">
              <a:tabLst/>
              <a:defRPr sz="2933" b="0" i="0" baseline="0">
                <a:solidFill>
                  <a:srgbClr val="000000"/>
                </a:solidFill>
                <a:latin typeface="Calibri Regular"/>
              </a:defRPr>
            </a:lvl2pPr>
            <a:lvl3pPr marL="1676358" indent="-300559">
              <a:tabLst/>
              <a:defRPr sz="2667" b="0" i="0" baseline="0">
                <a:solidFill>
                  <a:srgbClr val="000000"/>
                </a:solidFill>
                <a:latin typeface="Calibri Regular"/>
              </a:defRPr>
            </a:lvl3pPr>
            <a:lvl4pPr marL="2139897" indent="-304792">
              <a:tabLst/>
              <a:defRPr sz="2400" b="0" i="0" baseline="0">
                <a:solidFill>
                  <a:srgbClr val="000000"/>
                </a:solidFill>
                <a:latin typeface="Calibri Regular"/>
              </a:defRPr>
            </a:lvl4pPr>
            <a:lvl5pPr marL="2903994" indent="-304792">
              <a:tabLst/>
              <a:defRPr sz="2133" b="0" i="0" baseline="0">
                <a:solidFill>
                  <a:srgbClr val="000000"/>
                </a:solidFill>
                <a:latin typeface="Calibri Regular"/>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4E168CC6-85A8-504D-805D-6E271356BFD6}"/>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191219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DDCF16-E859-C744-97F0-C9959DF75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4" name="Content Placeholder 3"/>
          <p:cNvSpPr>
            <a:spLocks noGrp="1"/>
          </p:cNvSpPr>
          <p:nvPr>
            <p:ph sz="half" idx="2"/>
          </p:nvPr>
        </p:nvSpPr>
        <p:spPr>
          <a:xfrm>
            <a:off x="766795" y="2006600"/>
            <a:ext cx="5386917"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4792">
              <a:tabLst/>
              <a:defRPr sz="2133" b="0" i="0">
                <a:solidFill>
                  <a:srgbClr val="000000"/>
                </a:solidFill>
                <a:latin typeface="Calibri Regular"/>
              </a:defRPr>
            </a:lvl4pPr>
            <a:lvl5pPr marL="2751598"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hasCustomPrompt="1"/>
          </p:nvPr>
        </p:nvSpPr>
        <p:spPr>
          <a:xfrm>
            <a:off x="6350566" y="2006600"/>
            <a:ext cx="5389033"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6910">
              <a:tabLst/>
              <a:defRPr sz="2133" b="0" i="0">
                <a:solidFill>
                  <a:srgbClr val="000000"/>
                </a:solidFill>
                <a:latin typeface="Calibri Regular"/>
              </a:defRPr>
            </a:lvl4pPr>
            <a:lvl5pPr marL="2903994"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F735410B-EDC4-A748-9FD6-60C917C6580A}"/>
              </a:ext>
            </a:extLst>
          </p:cNvPr>
          <p:cNvSpPr>
            <a:spLocks noGrp="1"/>
          </p:cNvSpPr>
          <p:nvPr>
            <p:ph type="body" sz="quarter" idx="10" hasCustomPrompt="1"/>
          </p:nvPr>
        </p:nvSpPr>
        <p:spPr>
          <a:xfrm>
            <a:off x="812800" y="1397000"/>
            <a:ext cx="5340912"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2" name="Text Placeholder 4">
            <a:extLst>
              <a:ext uri="{FF2B5EF4-FFF2-40B4-BE49-F238E27FC236}">
                <a16:creationId xmlns:a16="http://schemas.microsoft.com/office/drawing/2014/main" id="{6BB84C2E-43B3-C94B-A9A4-0E74F106D6A5}"/>
              </a:ext>
            </a:extLst>
          </p:cNvPr>
          <p:cNvSpPr>
            <a:spLocks noGrp="1"/>
          </p:cNvSpPr>
          <p:nvPr>
            <p:ph type="body" sz="quarter" idx="12" hasCustomPrompt="1"/>
          </p:nvPr>
        </p:nvSpPr>
        <p:spPr>
          <a:xfrm>
            <a:off x="6350565" y="1397000"/>
            <a:ext cx="5389033"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5" name="TextBox 24">
            <a:extLst>
              <a:ext uri="{FF2B5EF4-FFF2-40B4-BE49-F238E27FC236}">
                <a16:creationId xmlns:a16="http://schemas.microsoft.com/office/drawing/2014/main" id="{59240946-85F4-1D43-BC0B-6583AAA49517}"/>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390278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B269AA-A9C9-0045-A61D-A81759B8C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3" name="Content Placeholder 2"/>
          <p:cNvSpPr>
            <a:spLocks noGrp="1"/>
          </p:cNvSpPr>
          <p:nvPr>
            <p:ph idx="1"/>
          </p:nvPr>
        </p:nvSpPr>
        <p:spPr>
          <a:xfrm>
            <a:off x="812800" y="2006600"/>
            <a:ext cx="10668000" cy="4775200"/>
          </a:xfrm>
        </p:spPr>
        <p:txBody>
          <a:bodyPr>
            <a:normAutofit/>
          </a:bodyPr>
          <a:lstStyle>
            <a:lvl1pPr>
              <a:defRPr sz="2133" b="0" i="0">
                <a:solidFill>
                  <a:srgbClr val="000000"/>
                </a:solidFill>
                <a:latin typeface="Calibri Regular"/>
              </a:defRPr>
            </a:lvl1pPr>
            <a:lvl2pPr>
              <a:defRPr sz="2133" b="0" i="0">
                <a:solidFill>
                  <a:srgbClr val="000000"/>
                </a:solidFill>
                <a:latin typeface="Calibri Regular"/>
              </a:defRPr>
            </a:lvl2pPr>
            <a:lvl3pPr>
              <a:defRPr sz="2133" b="0" i="0">
                <a:solidFill>
                  <a:srgbClr val="000000"/>
                </a:solidFill>
                <a:latin typeface="Calibri Regular"/>
              </a:defRPr>
            </a:lvl3pPr>
            <a:lvl4pPr>
              <a:defRPr sz="2133" b="0" i="0">
                <a:solidFill>
                  <a:srgbClr val="000000"/>
                </a:solidFill>
                <a:latin typeface="Calibri Regular"/>
              </a:defRPr>
            </a:lvl4pPr>
            <a:lvl5pPr>
              <a:defRPr sz="2133" b="0" i="0">
                <a:solidFill>
                  <a:srgbClr val="000000"/>
                </a:solidFill>
                <a:latin typeface="Calibri Regular"/>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812800" y="1397000"/>
            <a:ext cx="10668000"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15" name="TextBox 14">
            <a:extLst>
              <a:ext uri="{FF2B5EF4-FFF2-40B4-BE49-F238E27FC236}">
                <a16:creationId xmlns:a16="http://schemas.microsoft.com/office/drawing/2014/main" id="{CAD8834D-D8E9-F845-957D-5A45ECF6DB8A}"/>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210011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lumn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4926FB-D027-E547-A25D-A0F2B81F40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18" name="Content Placeholder 3">
            <a:extLst>
              <a:ext uri="{FF2B5EF4-FFF2-40B4-BE49-F238E27FC236}">
                <a16:creationId xmlns:a16="http://schemas.microsoft.com/office/drawing/2014/main" id="{73DF0FC2-66C4-7046-BB11-CC3322D81E75}"/>
              </a:ext>
            </a:extLst>
          </p:cNvPr>
          <p:cNvSpPr>
            <a:spLocks noGrp="1"/>
          </p:cNvSpPr>
          <p:nvPr>
            <p:ph sz="half" idx="11"/>
          </p:nvPr>
        </p:nvSpPr>
        <p:spPr>
          <a:xfrm>
            <a:off x="766795" y="2077625"/>
            <a:ext cx="5386917"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4792">
              <a:tabLst/>
              <a:defRPr sz="2133" b="0" i="0">
                <a:solidFill>
                  <a:srgbClr val="000000"/>
                </a:solidFill>
                <a:latin typeface="Calibri Regular"/>
              </a:defRPr>
            </a:lvl4pPr>
            <a:lvl5pPr marL="2751598"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9CC161C2-B1D8-4048-93C6-80BF0F5CD865}"/>
              </a:ext>
            </a:extLst>
          </p:cNvPr>
          <p:cNvSpPr>
            <a:spLocks noGrp="1"/>
          </p:cNvSpPr>
          <p:nvPr>
            <p:ph sz="quarter" idx="4" hasCustomPrompt="1"/>
          </p:nvPr>
        </p:nvSpPr>
        <p:spPr>
          <a:xfrm>
            <a:off x="6350566" y="2077625"/>
            <a:ext cx="5389033"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6910">
              <a:tabLst/>
              <a:defRPr sz="2133" b="0" i="0">
                <a:solidFill>
                  <a:srgbClr val="000000"/>
                </a:solidFill>
                <a:latin typeface="Calibri Regular"/>
              </a:defRPr>
            </a:lvl4pPr>
            <a:lvl5pPr marL="2903994"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3FD2C804-0D9A-B341-A947-5B9DF8EBD38D}"/>
              </a:ext>
            </a:extLst>
          </p:cNvPr>
          <p:cNvSpPr>
            <a:spLocks noGrp="1"/>
          </p:cNvSpPr>
          <p:nvPr>
            <p:ph type="body" sz="quarter" idx="10" hasCustomPrompt="1"/>
          </p:nvPr>
        </p:nvSpPr>
        <p:spPr>
          <a:xfrm>
            <a:off x="812800" y="1397000"/>
            <a:ext cx="5340912"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2" name="Text Placeholder 4">
            <a:extLst>
              <a:ext uri="{FF2B5EF4-FFF2-40B4-BE49-F238E27FC236}">
                <a16:creationId xmlns:a16="http://schemas.microsoft.com/office/drawing/2014/main" id="{47FE23A0-3550-724C-839B-DB6AC60B382C}"/>
              </a:ext>
            </a:extLst>
          </p:cNvPr>
          <p:cNvSpPr>
            <a:spLocks noGrp="1"/>
          </p:cNvSpPr>
          <p:nvPr>
            <p:ph type="body" sz="quarter" idx="12" hasCustomPrompt="1"/>
          </p:nvPr>
        </p:nvSpPr>
        <p:spPr>
          <a:xfrm>
            <a:off x="6350565" y="1397000"/>
            <a:ext cx="5389033"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4" name="TextBox 23">
            <a:extLst>
              <a:ext uri="{FF2B5EF4-FFF2-40B4-BE49-F238E27FC236}">
                <a16:creationId xmlns:a16="http://schemas.microsoft.com/office/drawing/2014/main" id="{AAC869C3-D7E1-4B4F-A392-AA4136ACDB41}"/>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247178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65E46-AE0E-DF45-8B88-B1F9BA9BD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3" name="Text Placeholder 4"/>
          <p:cNvSpPr>
            <a:spLocks noGrp="1"/>
          </p:cNvSpPr>
          <p:nvPr>
            <p:ph type="body" sz="quarter" idx="10" hasCustomPrompt="1"/>
          </p:nvPr>
        </p:nvSpPr>
        <p:spPr>
          <a:xfrm>
            <a:off x="812800" y="1397000"/>
            <a:ext cx="10668000" cy="609600"/>
          </a:xfrm>
        </p:spPr>
        <p:txBody>
          <a:bodyPr lIns="0" anchor="ctr" anchorCtr="0">
            <a:no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14" name="TextBox 13">
            <a:extLst>
              <a:ext uri="{FF2B5EF4-FFF2-40B4-BE49-F238E27FC236}">
                <a16:creationId xmlns:a16="http://schemas.microsoft.com/office/drawing/2014/main" id="{EF6DBA02-A68D-F742-A341-7AA133303BEF}"/>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231890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0BB39-2A67-FF46-A97C-7C29BD2F0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11" name="TextBox 10">
            <a:extLst>
              <a:ext uri="{FF2B5EF4-FFF2-40B4-BE49-F238E27FC236}">
                <a16:creationId xmlns:a16="http://schemas.microsoft.com/office/drawing/2014/main" id="{874F8B01-5BDE-454F-A371-16FF662FEA53}"/>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33610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
        <p:nvSpPr>
          <p:cNvPr id="3" name="TextBox 5"/>
          <p:cNvSpPr txBox="1"/>
          <p:nvPr userDrawn="1"/>
        </p:nvSpPr>
        <p:spPr>
          <a:xfrm>
            <a:off x="10952483"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199147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780" y="223894"/>
            <a:ext cx="10607040" cy="1123172"/>
          </a:xfrm>
          <a:prstGeom prst="rect">
            <a:avLst/>
          </a:prstGeom>
          <a:effectLst/>
        </p:spPr>
        <p:txBody>
          <a:bodyPr vert="horz" lIns="0" tIns="45720" rIns="0" bIns="45720" rtlCol="0" anchor="b" anchorCtr="0">
            <a:noAutofit/>
          </a:bodyPr>
          <a:lstStyle/>
          <a:p>
            <a:r>
              <a:rPr lang="en-US" dirty="0"/>
              <a:t>CLICK TO EDIT</a:t>
            </a:r>
          </a:p>
        </p:txBody>
      </p:sp>
      <p:sp>
        <p:nvSpPr>
          <p:cNvPr id="3" name="Text Placeholder 2"/>
          <p:cNvSpPr>
            <a:spLocks noGrp="1"/>
          </p:cNvSpPr>
          <p:nvPr>
            <p:ph type="body" idx="1"/>
          </p:nvPr>
        </p:nvSpPr>
        <p:spPr>
          <a:xfrm>
            <a:off x="786780" y="1584960"/>
            <a:ext cx="10566400" cy="4525963"/>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621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spcBef>
          <a:spcPct val="0"/>
        </a:spcBef>
        <a:buNone/>
        <a:defRPr lang="en-US" sz="3200" b="1" i="0" kern="1200" dirty="0">
          <a:solidFill>
            <a:srgbClr val="1E8148"/>
          </a:solidFill>
          <a:effectLst/>
          <a:latin typeface="Times New Roman" panose="02020603050405020304" pitchFamily="18" charset="0"/>
          <a:ea typeface="+mj-ea"/>
          <a:cs typeface="Times New Roman" panose="02020603050405020304" pitchFamily="18" charset="0"/>
        </a:defRPr>
      </a:lvl1pPr>
    </p:titleStyle>
    <p:bodyStyle>
      <a:lvl1pPr marL="457189" indent="-457189" algn="l" defTabSz="1219170" rtl="0" eaLnBrk="1" latinLnBrk="0" hangingPunct="1">
        <a:spcBef>
          <a:spcPct val="20000"/>
        </a:spcBef>
        <a:buClr>
          <a:schemeClr val="tx1"/>
        </a:buClr>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457189"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45718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209745" indent="-380990" algn="l" defTabSz="1219170" rtl="0" eaLnBrk="1" latinLnBrk="0" hangingPunct="1">
        <a:spcBef>
          <a:spcPct val="20000"/>
        </a:spcBef>
        <a:buFont typeface="Arial" panose="020B0604020202020204" pitchFamily="34" charset="0"/>
        <a:buChar char="•"/>
        <a:defRPr sz="2400" b="0" i="0" kern="1200" baseline="0">
          <a:solidFill>
            <a:srgbClr val="000000"/>
          </a:solidFill>
          <a:latin typeface="Calibri Regular"/>
          <a:ea typeface="+mn-ea"/>
          <a:cs typeface="+mn-cs"/>
        </a:defRPr>
      </a:lvl4pPr>
      <a:lvl5pPr marL="2819330" indent="-380990" algn="l" defTabSz="1219170" rtl="0" eaLnBrk="1" latinLnBrk="0" hangingPunct="1">
        <a:spcBef>
          <a:spcPct val="20000"/>
        </a:spcBef>
        <a:buFont typeface="Arial" panose="020B0604020202020204" pitchFamily="34" charset="0"/>
        <a:buChar char="•"/>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7.xml"/><Relationship Id="rId5" Type="http://schemas.openxmlformats.org/officeDocument/2006/relationships/slide" Target="slide15.xml"/><Relationship Id="rId10" Type="http://schemas.openxmlformats.org/officeDocument/2006/relationships/slide" Target="slide25.xml"/><Relationship Id="rId4" Type="http://schemas.openxmlformats.org/officeDocument/2006/relationships/slide" Target="slide9.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2.xml"/><Relationship Id="rId7" Type="http://schemas.openxmlformats.org/officeDocument/2006/relationships/slide" Target="slide4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53.xml"/><Relationship Id="rId7" Type="http://schemas.openxmlformats.org/officeDocument/2006/relationships/slide" Target="slide6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61.xml"/><Relationship Id="rId5" Type="http://schemas.openxmlformats.org/officeDocument/2006/relationships/slide" Target="slide60.xml"/><Relationship Id="rId10" Type="http://schemas.openxmlformats.org/officeDocument/2006/relationships/slide" Target="slide78.xml"/><Relationship Id="rId4" Type="http://schemas.openxmlformats.org/officeDocument/2006/relationships/slide" Target="slide59.xml"/><Relationship Id="rId9" Type="http://schemas.openxmlformats.org/officeDocument/2006/relationships/slide" Target="slide6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7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8D01D-CA4F-7440-A525-FCAACB61F777}"/>
              </a:ext>
            </a:extLst>
          </p:cNvPr>
          <p:cNvPicPr>
            <a:picLocks noChangeAspect="1"/>
          </p:cNvPicPr>
          <p:nvPr/>
        </p:nvPicPr>
        <p:blipFill rotWithShape="1">
          <a:blip r:embed="rId3">
            <a:extLst>
              <a:ext uri="{28A0092B-C50C-407E-A947-70E740481C1C}">
                <a14:useLocalDpi xmlns:a14="http://schemas.microsoft.com/office/drawing/2010/main" val="0"/>
              </a:ext>
            </a:extLst>
          </a:blip>
          <a:srcRect r="15090" b="4477"/>
          <a:stretch/>
        </p:blipFill>
        <p:spPr>
          <a:xfrm>
            <a:off x="0" y="0"/>
            <a:ext cx="7039085" cy="6857999"/>
          </a:xfrm>
          <a:prstGeom prst="rect">
            <a:avLst/>
          </a:prstGeom>
        </p:spPr>
      </p:pic>
      <p:sp>
        <p:nvSpPr>
          <p:cNvPr id="2" name="Title 1"/>
          <p:cNvSpPr>
            <a:spLocks noGrp="1"/>
          </p:cNvSpPr>
          <p:nvPr>
            <p:ph type="title" idx="4294967295"/>
          </p:nvPr>
        </p:nvSpPr>
        <p:spPr>
          <a:xfrm>
            <a:off x="0" y="2087928"/>
            <a:ext cx="7039085" cy="802051"/>
          </a:xfrm>
        </p:spPr>
        <p:txBody>
          <a:bodyPr/>
          <a:lstStyle/>
          <a:p>
            <a:pPr algn="ctr"/>
            <a:r>
              <a:rPr lang="en-US" dirty="0" smtClean="0">
                <a:solidFill>
                  <a:schemeClr val="bg1"/>
                </a:solidFill>
              </a:rPr>
              <a:t>Tapestry </a:t>
            </a:r>
            <a:r>
              <a:rPr lang="en-US" dirty="0" smtClean="0">
                <a:solidFill>
                  <a:schemeClr val="bg1"/>
                </a:solidFill>
                <a:latin typeface="Calibri" panose="020F0502020204030204" pitchFamily="34" charset="0"/>
                <a:cs typeface="Calibri" panose="020F0502020204030204" pitchFamily="34" charset="0"/>
              </a:rPr>
              <a:t>Link</a:t>
            </a:r>
            <a:r>
              <a:rPr lang="en-US" dirty="0" smtClean="0">
                <a:solidFill>
                  <a:schemeClr val="bg1"/>
                </a:solidFill>
              </a:rPr>
              <a:t> User Guide</a:t>
            </a:r>
            <a:endParaRPr lang="en-US" dirty="0">
              <a:solidFill>
                <a:schemeClr val="bg1"/>
              </a:solidFill>
            </a:endParaRPr>
          </a:p>
        </p:txBody>
      </p:sp>
      <p:sp>
        <p:nvSpPr>
          <p:cNvPr id="3" name="Content Placeholder 2"/>
          <p:cNvSpPr>
            <a:spLocks noGrp="1"/>
          </p:cNvSpPr>
          <p:nvPr>
            <p:ph idx="1"/>
          </p:nvPr>
        </p:nvSpPr>
        <p:spPr>
          <a:xfrm>
            <a:off x="0" y="3240825"/>
            <a:ext cx="7039085" cy="1287751"/>
          </a:xfrm>
        </p:spPr>
        <p:txBody>
          <a:bodyPr>
            <a:normAutofit/>
          </a:bodyPr>
          <a:lstStyle/>
          <a:p>
            <a:pPr marL="0" indent="0" algn="ctr">
              <a:buNone/>
            </a:pPr>
            <a:r>
              <a:rPr lang="en-US" dirty="0" smtClean="0">
                <a:solidFill>
                  <a:schemeClr val="bg1"/>
                </a:solidFill>
                <a:latin typeface="+mn-lt"/>
                <a:cs typeface="Calibri Light" panose="020F0302020204030204" pitchFamily="34" charset="0"/>
              </a:rPr>
              <a:t>Elizabeth Perkins, Provider Relations Manager</a:t>
            </a:r>
            <a:endParaRPr lang="en-US" dirty="0">
              <a:solidFill>
                <a:schemeClr val="bg1"/>
              </a:solidFill>
              <a:latin typeface="+mn-lt"/>
              <a:cs typeface="Calibri Light" panose="020F0302020204030204" pitchFamily="34" charset="0"/>
            </a:endParaRPr>
          </a:p>
        </p:txBody>
      </p:sp>
      <p:pic>
        <p:nvPicPr>
          <p:cNvPr id="7" name="Picture 6">
            <a:extLst>
              <a:ext uri="{FF2B5EF4-FFF2-40B4-BE49-F238E27FC236}">
                <a16:creationId xmlns:a16="http://schemas.microsoft.com/office/drawing/2014/main" id="{9BE8EC09-5451-B74E-A6CA-17CD68381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06" y="553759"/>
            <a:ext cx="6172472" cy="11833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530" y="3936117"/>
            <a:ext cx="3949084" cy="1489773"/>
          </a:xfrm>
          <a:prstGeom prst="rect">
            <a:avLst/>
          </a:prstGeom>
        </p:spPr>
      </p:pic>
      <p:sp>
        <p:nvSpPr>
          <p:cNvPr id="10" name="Content Placeholder 2"/>
          <p:cNvSpPr txBox="1">
            <a:spLocks/>
          </p:cNvSpPr>
          <p:nvPr/>
        </p:nvSpPr>
        <p:spPr>
          <a:xfrm>
            <a:off x="-33617" y="4657487"/>
            <a:ext cx="7072702" cy="768403"/>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anose="020B0604020202020204" pitchFamily="34" charset="0"/>
              <a:buNone/>
            </a:pPr>
            <a:endParaRPr lang="en-US" dirty="0">
              <a:solidFill>
                <a:schemeClr val="bg1"/>
              </a:solidFill>
              <a:latin typeface="+mn-lt"/>
              <a:cs typeface="Calibri Light" panose="020F030202020403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530" y="1865993"/>
            <a:ext cx="3949084" cy="1076826"/>
          </a:xfrm>
          <a:prstGeom prst="rect">
            <a:avLst/>
          </a:prstGeom>
        </p:spPr>
      </p:pic>
      <p:sp>
        <p:nvSpPr>
          <p:cNvPr id="11" name="Content Placeholder 2"/>
          <p:cNvSpPr txBox="1">
            <a:spLocks/>
          </p:cNvSpPr>
          <p:nvPr/>
        </p:nvSpPr>
        <p:spPr>
          <a:xfrm>
            <a:off x="0" y="6296084"/>
            <a:ext cx="4278086" cy="561916"/>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solidFill>
                  <a:schemeClr val="bg1"/>
                </a:solidFill>
                <a:latin typeface="+mn-lt"/>
                <a:cs typeface="Calibri Light" panose="020F0302020204030204" pitchFamily="34" charset="0"/>
              </a:rPr>
              <a:t>Proprietary &amp; Confidential Information</a:t>
            </a:r>
            <a:endParaRPr lang="en-US" sz="1800" dirty="0">
              <a:solidFill>
                <a:schemeClr val="bg1"/>
              </a:solidFill>
              <a:latin typeface="+mn-lt"/>
              <a:cs typeface="Calibri Light" panose="020F0302020204030204" pitchFamily="34" charset="0"/>
            </a:endParaRPr>
          </a:p>
        </p:txBody>
      </p:sp>
    </p:spTree>
    <p:extLst>
      <p:ext uri="{BB962C8B-B14F-4D97-AF65-F5344CB8AC3E}">
        <p14:creationId xmlns:p14="http://schemas.microsoft.com/office/powerpoint/2010/main" val="3160696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lvl="0" defTabSz="1219170">
              <a:defRPr/>
            </a:pPr>
            <a:r>
              <a:rPr lang="en-US" sz="4000" dirty="0">
                <a:solidFill>
                  <a:prstClr val="white"/>
                </a:solidFill>
                <a:latin typeface="Times New Roman" panose="02020603050405020304" pitchFamily="18" charset="0"/>
                <a:cs typeface="Times New Roman" panose="02020603050405020304" pitchFamily="18" charset="0"/>
              </a:rPr>
              <a:t>Pre-login Features – Check Claim </a:t>
            </a:r>
            <a:r>
              <a:rPr lang="en-US" sz="4000" dirty="0" smtClean="0">
                <a:solidFill>
                  <a:prstClr val="white"/>
                </a:solidFill>
                <a:latin typeface="Times New Roman" panose="02020603050405020304" pitchFamily="18" charset="0"/>
                <a:cs typeface="Times New Roman" panose="02020603050405020304" pitchFamily="18" charset="0"/>
              </a:rPr>
              <a:t>Status-cont’d</a:t>
            </a: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dirty="0"/>
              <a:t>When you have entered the information needed to search the claim, the numbers on the left will turn to check marks.</a:t>
            </a:r>
          </a:p>
          <a:p>
            <a:pPr marL="0" indent="0">
              <a:buNone/>
            </a:pPr>
            <a:r>
              <a:rPr lang="en-US" sz="2800" dirty="0"/>
              <a:t>Once you’ve received two check</a:t>
            </a:r>
          </a:p>
          <a:p>
            <a:pPr marL="0" indent="0">
              <a:buNone/>
            </a:pPr>
            <a:r>
              <a:rPr lang="en-US" sz="2800" dirty="0"/>
              <a:t>marks, you will click I’m not a</a:t>
            </a:r>
          </a:p>
          <a:p>
            <a:pPr marL="0" indent="0">
              <a:buNone/>
            </a:pPr>
            <a:r>
              <a:rPr lang="en-US" sz="2800" dirty="0"/>
              <a:t>robot and then Search.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5903895" y="2512909"/>
            <a:ext cx="6105873" cy="3317871"/>
          </a:xfrm>
          <a:prstGeom prst="rect">
            <a:avLst/>
          </a:prstGeom>
        </p:spPr>
      </p:pic>
      <p:sp>
        <p:nvSpPr>
          <p:cNvPr id="9" name="Rectangle 8"/>
          <p:cNvSpPr/>
          <p:nvPr/>
        </p:nvSpPr>
        <p:spPr>
          <a:xfrm>
            <a:off x="5891862" y="2512908"/>
            <a:ext cx="280337" cy="1313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56497" y="4610210"/>
            <a:ext cx="1997565" cy="635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06074" y="5514654"/>
            <a:ext cx="703694" cy="316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524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lvl="0" defTabSz="1219170">
              <a:defRPr/>
            </a:pPr>
            <a:r>
              <a:rPr lang="en-US" sz="4000" dirty="0">
                <a:solidFill>
                  <a:prstClr val="white"/>
                </a:solidFill>
                <a:latin typeface="Times New Roman" panose="02020603050405020304" pitchFamily="18" charset="0"/>
                <a:cs typeface="Times New Roman" panose="02020603050405020304" pitchFamily="18" charset="0"/>
              </a:rPr>
              <a:t>Pre-login Features – Check Claim Status-cont’d</a:t>
            </a: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pPr>
            <a:r>
              <a:rPr lang="en-US" dirty="0">
                <a:latin typeface="+mn-lt"/>
                <a:cs typeface="Calibri Light" panose="020F0302020204030204" pitchFamily="34" charset="0"/>
              </a:rPr>
              <a:t>If a claim is found based on the previous criteria, you will receive basic claim details.  For more detailed claims information, you would need to log in or create an account.</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9" name="Picture 8"/>
          <p:cNvPicPr>
            <a:picLocks noChangeAspect="1"/>
          </p:cNvPicPr>
          <p:nvPr/>
        </p:nvPicPr>
        <p:blipFill>
          <a:blip r:embed="rId3"/>
          <a:stretch>
            <a:fillRect/>
          </a:stretch>
        </p:blipFill>
        <p:spPr>
          <a:xfrm>
            <a:off x="774834" y="3060596"/>
            <a:ext cx="7863840" cy="3685046"/>
          </a:xfrm>
          <a:prstGeom prst="rect">
            <a:avLst/>
          </a:prstGeom>
        </p:spPr>
      </p:pic>
    </p:spTree>
    <p:extLst>
      <p:ext uri="{BB962C8B-B14F-4D97-AF65-F5344CB8AC3E}">
        <p14:creationId xmlns:p14="http://schemas.microsoft.com/office/powerpoint/2010/main" val="2001422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lvl="0" defTabSz="1219170">
              <a:defRPr/>
            </a:pPr>
            <a:r>
              <a:rPr lang="en-US" sz="4000" dirty="0">
                <a:solidFill>
                  <a:prstClr val="white"/>
                </a:solidFill>
                <a:latin typeface="Times New Roman" panose="02020603050405020304" pitchFamily="18" charset="0"/>
                <a:cs typeface="Times New Roman" panose="02020603050405020304" pitchFamily="18" charset="0"/>
              </a:rPr>
              <a:t>Pre-login Features – Check Claim Status-cont’d</a:t>
            </a: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If the claim is not located based on the criteria, you will receive a notification that nothing has been found.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618422" y="2561878"/>
            <a:ext cx="7082883" cy="3622353"/>
          </a:xfrm>
          <a:prstGeom prst="rect">
            <a:avLst/>
          </a:prstGeom>
        </p:spPr>
      </p:pic>
    </p:spTree>
    <p:extLst>
      <p:ext uri="{BB962C8B-B14F-4D97-AF65-F5344CB8AC3E}">
        <p14:creationId xmlns:p14="http://schemas.microsoft.com/office/powerpoint/2010/main" val="2020951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lvl="0" defTabSz="1219170"/>
            <a:r>
              <a:rPr lang="en-US" sz="4000" dirty="0">
                <a:solidFill>
                  <a:prstClr val="white"/>
                </a:solidFill>
                <a:latin typeface="Times New Roman" panose="02020603050405020304" pitchFamily="18" charset="0"/>
                <a:cs typeface="Times New Roman" panose="02020603050405020304" pitchFamily="18" charset="0"/>
              </a:rPr>
              <a:t>Pre-login Features </a:t>
            </a:r>
            <a:r>
              <a:rPr lang="en-US" sz="4000" dirty="0" smtClean="0">
                <a:solidFill>
                  <a:prstClr val="white"/>
                </a:solidFill>
                <a:latin typeface="Times New Roman" panose="02020603050405020304" pitchFamily="18" charset="0"/>
                <a:cs typeface="Times New Roman" panose="02020603050405020304" pitchFamily="18" charset="0"/>
              </a:rPr>
              <a:t>– Verify Eligibility</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defRPr/>
            </a:pPr>
            <a:r>
              <a:rPr lang="en-US" dirty="0"/>
              <a:t>You can verify a member’s eligibility with their member ID number, date of birth, and legal sex.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618423" y="2685260"/>
            <a:ext cx="9423648" cy="2598582"/>
          </a:xfrm>
          <a:prstGeom prst="rect">
            <a:avLst/>
          </a:prstGeom>
        </p:spPr>
      </p:pic>
      <p:sp>
        <p:nvSpPr>
          <p:cNvPr id="7" name="Rectangle 6"/>
          <p:cNvSpPr/>
          <p:nvPr/>
        </p:nvSpPr>
        <p:spPr>
          <a:xfrm>
            <a:off x="6326841" y="3204345"/>
            <a:ext cx="3568273" cy="1220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688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lvl="0" defTabSz="1219170"/>
            <a:r>
              <a:rPr lang="en-US" sz="4000" dirty="0">
                <a:solidFill>
                  <a:prstClr val="white"/>
                </a:solidFill>
                <a:latin typeface="Times New Roman" panose="02020603050405020304" pitchFamily="18" charset="0"/>
                <a:cs typeface="Times New Roman" panose="02020603050405020304" pitchFamily="18" charset="0"/>
              </a:rPr>
              <a:t>Pre-login Features </a:t>
            </a:r>
            <a:r>
              <a:rPr lang="en-US" sz="4000" dirty="0" smtClean="0">
                <a:solidFill>
                  <a:prstClr val="white"/>
                </a:solidFill>
                <a:latin typeface="Times New Roman" panose="02020603050405020304" pitchFamily="18" charset="0"/>
                <a:cs typeface="Times New Roman" panose="02020603050405020304" pitchFamily="18" charset="0"/>
              </a:rPr>
              <a:t>– Verify Eligibility-cont’d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If a patient is located based on the criteria entered, you will receive basic eligibility information for the patient.  If you need more detailed benefit information, a log in would be required.</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a:blip r:embed="rId3"/>
          <a:stretch>
            <a:fillRect/>
          </a:stretch>
        </p:blipFill>
        <p:spPr>
          <a:xfrm>
            <a:off x="618423" y="3508208"/>
            <a:ext cx="9996008" cy="3101140"/>
          </a:xfrm>
          <a:prstGeom prst="rect">
            <a:avLst/>
          </a:prstGeom>
        </p:spPr>
      </p:pic>
    </p:spTree>
    <p:extLst>
      <p:ext uri="{BB962C8B-B14F-4D97-AF65-F5344CB8AC3E}">
        <p14:creationId xmlns:p14="http://schemas.microsoft.com/office/powerpoint/2010/main" val="3802792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Log In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latin typeface="+mn-lt"/>
              </a:rPr>
              <a:t>At </a:t>
            </a:r>
            <a:r>
              <a:rPr lang="en-US" dirty="0">
                <a:latin typeface="+mn-lt"/>
              </a:rPr>
              <a:t>the login screen, you will enter your User ID and Password and click Log In.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3349276" y="2562848"/>
            <a:ext cx="4535764" cy="3910142"/>
          </a:xfrm>
          <a:prstGeom prst="rect">
            <a:avLst/>
          </a:prstGeom>
        </p:spPr>
      </p:pic>
      <p:sp>
        <p:nvSpPr>
          <p:cNvPr id="10" name="Rectangle 9"/>
          <p:cNvSpPr/>
          <p:nvPr/>
        </p:nvSpPr>
        <p:spPr>
          <a:xfrm>
            <a:off x="4716379" y="4659440"/>
            <a:ext cx="1720516" cy="538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910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Home Screen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87869"/>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latin typeface="+mn-lt"/>
              </a:rPr>
              <a:t>From the Home Screen you will see several quick access buttons as well as the full menu across the top of the screen.</a:t>
            </a:r>
            <a:endParaRPr lang="en-US" dirty="0">
              <a:latin typeface="+mn-lt"/>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a:blip r:embed="rId3"/>
          <a:stretch>
            <a:fillRect/>
          </a:stretch>
        </p:blipFill>
        <p:spPr>
          <a:xfrm>
            <a:off x="618423" y="2540008"/>
            <a:ext cx="10164776" cy="3932982"/>
          </a:xfrm>
          <a:prstGeom prst="rect">
            <a:avLst/>
          </a:prstGeom>
        </p:spPr>
      </p:pic>
    </p:spTree>
    <p:extLst>
      <p:ext uri="{BB962C8B-B14F-4D97-AF65-F5344CB8AC3E}">
        <p14:creationId xmlns:p14="http://schemas.microsoft.com/office/powerpoint/2010/main" val="24946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41564"/>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Home Screen-cont’d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latin typeface="+mn-lt"/>
              </a:rPr>
              <a:t>The “Ask A Question” and “?” buttons a page specific and provide quick and easy access to additional assistance.</a:t>
            </a:r>
            <a:endParaRPr lang="en-US" dirty="0">
              <a:latin typeface="+mn-lt"/>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rotWithShape="1">
          <a:blip r:embed="rId3"/>
          <a:srcRect l="42473" b="40144"/>
          <a:stretch/>
        </p:blipFill>
        <p:spPr>
          <a:xfrm>
            <a:off x="618423" y="2623134"/>
            <a:ext cx="7963988" cy="3206165"/>
          </a:xfrm>
          <a:prstGeom prst="rect">
            <a:avLst/>
          </a:prstGeom>
        </p:spPr>
      </p:pic>
      <p:sp>
        <p:nvSpPr>
          <p:cNvPr id="7" name="Rectangle 6"/>
          <p:cNvSpPr/>
          <p:nvPr/>
        </p:nvSpPr>
        <p:spPr>
          <a:xfrm>
            <a:off x="6980691" y="3287841"/>
            <a:ext cx="1601720" cy="421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72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Account Settings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You may access your user settings by choosing settings under the Menu button on the home screen. </a:t>
            </a:r>
          </a:p>
          <a:p>
            <a:pPr marL="0" indent="0">
              <a:buNone/>
            </a:pPr>
            <a:r>
              <a:rPr lang="en-US" dirty="0">
                <a:latin typeface="+mn-lt"/>
              </a:rPr>
              <a:t>From here you may change your </a:t>
            </a:r>
            <a:r>
              <a:rPr lang="en-US" dirty="0" smtClean="0">
                <a:latin typeface="+mn-lt"/>
              </a:rPr>
              <a:t>password</a:t>
            </a:r>
            <a:r>
              <a:rPr lang="en-US" dirty="0">
                <a:latin typeface="+mn-lt"/>
              </a:rPr>
              <a:t>, update your demographics, </a:t>
            </a:r>
            <a:r>
              <a:rPr lang="en-US" dirty="0" smtClean="0">
                <a:latin typeface="+mn-lt"/>
              </a:rPr>
              <a:t>set your </a:t>
            </a:r>
            <a:r>
              <a:rPr lang="en-US" dirty="0">
                <a:latin typeface="+mn-lt"/>
              </a:rPr>
              <a:t>default page, and set your challenge questions</a:t>
            </a:r>
            <a:r>
              <a:rPr lang="en-US" dirty="0" smtClean="0">
                <a:latin typeface="+mn-lt"/>
              </a:rPr>
              <a:t>.</a:t>
            </a: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10" name="Picture 9"/>
          <p:cNvPicPr/>
          <p:nvPr/>
        </p:nvPicPr>
        <p:blipFill rotWithShape="1">
          <a:blip r:embed="rId3"/>
          <a:srcRect l="29614" t="11361" r="60067" b="70250"/>
          <a:stretch/>
        </p:blipFill>
        <p:spPr bwMode="auto">
          <a:xfrm>
            <a:off x="2928539" y="3743321"/>
            <a:ext cx="2971892" cy="1882124"/>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5095936" y="4387491"/>
            <a:ext cx="690872" cy="593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292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Administrative Functions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If you are set up as a Site Administrator, you are responsible for maintaining the user list for your group.  You may do this by opening the Admin menu at the top of the screen. </a:t>
            </a:r>
          </a:p>
          <a:p>
            <a:pPr marL="0" indent="0">
              <a:buNone/>
            </a:pPr>
            <a:r>
              <a:rPr lang="en-US" dirty="0">
                <a:latin typeface="+mn-lt"/>
              </a:rPr>
              <a:t>Choosing My Groups will take you to all users under your group. From here you may change their password by clicking the key icon.</a:t>
            </a:r>
          </a:p>
          <a:p>
            <a:pPr marL="0" indent="0">
              <a:buNone/>
            </a:pPr>
            <a:r>
              <a:rPr lang="en-US" dirty="0">
                <a:latin typeface="+mn-lt"/>
              </a:rPr>
              <a:t>You may also deactivate them by clicking the red line icon.</a:t>
            </a:r>
          </a:p>
          <a:p>
            <a:pPr marL="0" indent="0">
              <a:buNone/>
            </a:pPr>
            <a:r>
              <a:rPr lang="en-US" dirty="0">
                <a:latin typeface="+mn-lt"/>
              </a:rPr>
              <a:t>Choosing Account Requests will allow you to request access for new users.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2813560" y="4047271"/>
            <a:ext cx="716608" cy="560824"/>
          </a:xfrm>
          <a:prstGeom prst="rect">
            <a:avLst/>
          </a:prstGeom>
        </p:spPr>
      </p:pic>
      <p:pic>
        <p:nvPicPr>
          <p:cNvPr id="12" name="Picture 11"/>
          <p:cNvPicPr>
            <a:picLocks noChangeAspect="1"/>
          </p:cNvPicPr>
          <p:nvPr/>
        </p:nvPicPr>
        <p:blipFill>
          <a:blip r:embed="rId4"/>
          <a:stretch>
            <a:fillRect/>
          </a:stretch>
        </p:blipFill>
        <p:spPr>
          <a:xfrm>
            <a:off x="10188411" y="4710976"/>
            <a:ext cx="672428" cy="438540"/>
          </a:xfrm>
          <a:prstGeom prst="rect">
            <a:avLst/>
          </a:prstGeom>
        </p:spPr>
      </p:pic>
      <p:pic>
        <p:nvPicPr>
          <p:cNvPr id="2" name="Picture 1"/>
          <p:cNvPicPr>
            <a:picLocks noChangeAspect="1"/>
          </p:cNvPicPr>
          <p:nvPr/>
        </p:nvPicPr>
        <p:blipFill>
          <a:blip r:embed="rId5"/>
          <a:stretch>
            <a:fillRect/>
          </a:stretch>
        </p:blipFill>
        <p:spPr>
          <a:xfrm>
            <a:off x="9046494" y="2493294"/>
            <a:ext cx="523875" cy="523875"/>
          </a:xfrm>
          <a:prstGeom prst="rect">
            <a:avLst/>
          </a:prstGeom>
        </p:spPr>
      </p:pic>
    </p:spTree>
    <p:extLst>
      <p:ext uri="{BB962C8B-B14F-4D97-AF65-F5344CB8AC3E}">
        <p14:creationId xmlns:p14="http://schemas.microsoft.com/office/powerpoint/2010/main" val="725337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defTabSz="1219170"/>
            <a:r>
              <a:rPr lang="en-US" sz="4000" dirty="0" smtClean="0">
                <a:solidFill>
                  <a:prstClr val="white"/>
                </a:solidFill>
                <a:latin typeface="Times New Roman" panose="02020603050405020304" pitchFamily="18" charset="0"/>
                <a:cs typeface="Times New Roman" panose="02020603050405020304" pitchFamily="18" charset="0"/>
              </a:rPr>
              <a:t>Table of Contents</a:t>
            </a: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lnSpcReduction="10000"/>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US" sz="2600" b="1" u="sng" dirty="0" smtClean="0"/>
              <a:t>Registration and Account Settings</a:t>
            </a:r>
          </a:p>
          <a:p>
            <a:r>
              <a:rPr lang="en-US" sz="2600" dirty="0" smtClean="0">
                <a:hlinkClick r:id="rId3" action="ppaction://hlinksldjump"/>
              </a:rPr>
              <a:t>Registration</a:t>
            </a:r>
            <a:endParaRPr lang="en-US" sz="2600" dirty="0" smtClean="0"/>
          </a:p>
          <a:p>
            <a:r>
              <a:rPr lang="en-US" sz="2600" dirty="0" smtClean="0">
                <a:hlinkClick r:id="rId4" action="ppaction://hlinksldjump"/>
              </a:rPr>
              <a:t>Pre-login Features</a:t>
            </a:r>
            <a:endParaRPr lang="en-US" sz="2600" dirty="0" smtClean="0"/>
          </a:p>
          <a:p>
            <a:r>
              <a:rPr lang="en-US" sz="2600" dirty="0" smtClean="0">
                <a:hlinkClick r:id="rId5" action="ppaction://hlinksldjump"/>
              </a:rPr>
              <a:t>Log-In</a:t>
            </a:r>
            <a:endParaRPr lang="en-US" sz="2600" dirty="0" smtClean="0"/>
          </a:p>
          <a:p>
            <a:r>
              <a:rPr lang="en-US" sz="2600" dirty="0" smtClean="0">
                <a:hlinkClick r:id="rId6" action="ppaction://hlinksldjump"/>
              </a:rPr>
              <a:t>Home Screen</a:t>
            </a:r>
            <a:endParaRPr lang="en-US" sz="2600" dirty="0" smtClean="0"/>
          </a:p>
          <a:p>
            <a:r>
              <a:rPr lang="en-US" sz="2600" dirty="0" smtClean="0">
                <a:hlinkClick r:id="rId7" action="ppaction://hlinksldjump"/>
              </a:rPr>
              <a:t>Account Settings</a:t>
            </a:r>
            <a:endParaRPr lang="en-US" sz="2600" dirty="0" smtClean="0"/>
          </a:p>
          <a:p>
            <a:r>
              <a:rPr lang="en-US" sz="2600" dirty="0" smtClean="0">
                <a:hlinkClick r:id="rId8" action="ppaction://hlinksldjump"/>
              </a:rPr>
              <a:t>Administrative Functions</a:t>
            </a:r>
            <a:endParaRPr lang="en-US" sz="2600" dirty="0" smtClean="0"/>
          </a:p>
          <a:p>
            <a:pPr marL="0" indent="0">
              <a:buFont typeface="Arial" panose="020B0604020202020204" pitchFamily="34" charset="0"/>
              <a:buNone/>
            </a:pPr>
            <a:r>
              <a:rPr lang="en-US" sz="2600" b="1" u="sng" dirty="0" smtClean="0"/>
              <a:t>Member Details</a:t>
            </a:r>
          </a:p>
          <a:p>
            <a:r>
              <a:rPr lang="en-US" sz="2600" dirty="0" smtClean="0">
                <a:hlinkClick r:id="rId9" action="ppaction://hlinksldjump"/>
              </a:rPr>
              <a:t>Selecting a Member</a:t>
            </a:r>
            <a:endParaRPr lang="en-US" sz="2600" dirty="0" smtClean="0"/>
          </a:p>
          <a:p>
            <a:r>
              <a:rPr lang="en-US" sz="2600" dirty="0" smtClean="0">
                <a:hlinkClick r:id="rId10" action="ppaction://hlinksldjump"/>
              </a:rPr>
              <a:t>Member Information</a:t>
            </a:r>
            <a:endParaRPr lang="en-US" sz="2600" dirty="0" smtClean="0"/>
          </a:p>
          <a:p>
            <a:r>
              <a:rPr lang="en-US" sz="2600" dirty="0" smtClean="0">
                <a:hlinkClick r:id="rId11" action="ppaction://hlinksldjump"/>
              </a:rPr>
              <a:t>Member Coverage &amp; Benefits</a:t>
            </a:r>
            <a:endParaRPr lang="en-US" dirty="0" smtClean="0"/>
          </a:p>
          <a:p>
            <a:endParaRPr lang="en-US" dirty="0" smtClean="0"/>
          </a:p>
          <a:p>
            <a:endParaRPr lang="en-US" dirty="0" smtClean="0"/>
          </a:p>
        </p:txBody>
      </p:sp>
    </p:spTree>
    <p:extLst>
      <p:ext uri="{BB962C8B-B14F-4D97-AF65-F5344CB8AC3E}">
        <p14:creationId xmlns:p14="http://schemas.microsoft.com/office/powerpoint/2010/main" val="2210586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Selecting a Member</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594360" y="153299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Choose the Select Member icon on the home screen to select a member.   </a:t>
            </a:r>
          </a:p>
          <a:p>
            <a:pPr marL="0" indent="0">
              <a:buNone/>
            </a:pPr>
            <a:r>
              <a:rPr lang="en-US" dirty="0"/>
              <a:t>Within this screen, you will have two options for searching. Search My Patients searches only members that have been added to your group and Search All Patients searches all </a:t>
            </a:r>
            <a:r>
              <a:rPr lang="en-US" dirty="0" smtClean="0"/>
              <a:t>FirstCarolinaCare </a:t>
            </a:r>
            <a:r>
              <a:rPr lang="en-US" dirty="0"/>
              <a:t>members.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9" name="Picture 8"/>
          <p:cNvPicPr>
            <a:picLocks noChangeAspect="1"/>
          </p:cNvPicPr>
          <p:nvPr/>
        </p:nvPicPr>
        <p:blipFill>
          <a:blip r:embed="rId3"/>
          <a:stretch>
            <a:fillRect/>
          </a:stretch>
        </p:blipFill>
        <p:spPr>
          <a:xfrm>
            <a:off x="594360" y="4786631"/>
            <a:ext cx="7242202" cy="1026340"/>
          </a:xfrm>
          <a:prstGeom prst="rect">
            <a:avLst/>
          </a:prstGeom>
        </p:spPr>
      </p:pic>
      <p:pic>
        <p:nvPicPr>
          <p:cNvPr id="2" name="Picture 1"/>
          <p:cNvPicPr>
            <a:picLocks noChangeAspect="1"/>
          </p:cNvPicPr>
          <p:nvPr/>
        </p:nvPicPr>
        <p:blipFill>
          <a:blip r:embed="rId4"/>
          <a:stretch>
            <a:fillRect/>
          </a:stretch>
        </p:blipFill>
        <p:spPr>
          <a:xfrm>
            <a:off x="3893003" y="2082315"/>
            <a:ext cx="1185183" cy="744673"/>
          </a:xfrm>
          <a:prstGeom prst="rect">
            <a:avLst/>
          </a:prstGeom>
        </p:spPr>
      </p:pic>
    </p:spTree>
    <p:extLst>
      <p:ext uri="{BB962C8B-B14F-4D97-AF65-F5344CB8AC3E}">
        <p14:creationId xmlns:p14="http://schemas.microsoft.com/office/powerpoint/2010/main" val="157755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Selecting a Member – Search All Patients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t>In </a:t>
            </a:r>
            <a:r>
              <a:rPr lang="en-US" dirty="0"/>
              <a:t>the Search All Patients screen, you will need to have two patient identifiers in order to locate them.  Name and birth date, name and member ID, or member ID and birth date.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618423" y="3457175"/>
            <a:ext cx="10883260" cy="2796668"/>
          </a:xfrm>
          <a:prstGeom prst="rect">
            <a:avLst/>
          </a:prstGeom>
        </p:spPr>
      </p:pic>
      <p:sp>
        <p:nvSpPr>
          <p:cNvPr id="9" name="Rectangle 8"/>
          <p:cNvSpPr/>
          <p:nvPr/>
        </p:nvSpPr>
        <p:spPr>
          <a:xfrm>
            <a:off x="8945176" y="5545951"/>
            <a:ext cx="1292838" cy="707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3157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Selecting a Member – Search All</a:t>
            </a:r>
            <a:r>
              <a:rPr kumimoji="0" 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Patients-cont’d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lnSpcReduction="10000"/>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located the member, you will then add the member to your list.  </a:t>
            </a:r>
          </a:p>
          <a:p>
            <a:pPr marL="0" indent="0">
              <a:buNone/>
            </a:pPr>
            <a:r>
              <a:rPr lang="en-US" dirty="0"/>
              <a:t>You will choose a reason in the reason field by clicking the magnifying glass for the available choices.</a:t>
            </a:r>
          </a:p>
          <a:p>
            <a:pPr marL="0" indent="0">
              <a:buNone/>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indent="0">
              <a:buNone/>
              <a:defRPr/>
            </a:pPr>
            <a:endParaRPr lang="en-US" sz="2000" dirty="0" smtClean="0"/>
          </a:p>
          <a:p>
            <a:pPr marL="0" indent="0">
              <a:buNone/>
              <a:defRPr/>
            </a:pPr>
            <a:endParaRPr lang="en-US" sz="2000" dirty="0" smtClean="0"/>
          </a:p>
          <a:p>
            <a:pPr marL="0" indent="0">
              <a:buNone/>
              <a:defRPr/>
            </a:pPr>
            <a:r>
              <a:rPr lang="en-US" sz="2000" dirty="0" smtClean="0"/>
              <a:t>**</a:t>
            </a:r>
            <a:r>
              <a:rPr lang="en-US" sz="2000" dirty="0"/>
              <a:t>If you choose Other (please specify) you will need to put a comment in the comment box.** </a:t>
            </a: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618423" y="3513544"/>
            <a:ext cx="4970801" cy="2658655"/>
          </a:xfrm>
          <a:prstGeom prst="rect">
            <a:avLst/>
          </a:prstGeom>
        </p:spPr>
      </p:pic>
      <p:pic>
        <p:nvPicPr>
          <p:cNvPr id="9" name="Picture 8"/>
          <p:cNvPicPr>
            <a:picLocks noChangeAspect="1"/>
          </p:cNvPicPr>
          <p:nvPr/>
        </p:nvPicPr>
        <p:blipFill>
          <a:blip r:embed="rId4"/>
          <a:stretch>
            <a:fillRect/>
          </a:stretch>
        </p:blipFill>
        <p:spPr>
          <a:xfrm>
            <a:off x="5589223" y="3513543"/>
            <a:ext cx="6345019" cy="2054499"/>
          </a:xfrm>
          <a:prstGeom prst="rect">
            <a:avLst/>
          </a:prstGeom>
        </p:spPr>
      </p:pic>
    </p:spTree>
    <p:extLst>
      <p:ext uri="{BB962C8B-B14F-4D97-AF65-F5344CB8AC3E}">
        <p14:creationId xmlns:p14="http://schemas.microsoft.com/office/powerpoint/2010/main" val="2809135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Selecting a Member – Search My</a:t>
            </a:r>
            <a:r>
              <a:rPr kumimoji="0" 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Patients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Search My Patients function will allow you to search only for the patients you have added to your list.  </a:t>
            </a:r>
          </a:p>
          <a:p>
            <a:pPr marL="0" indent="0">
              <a:buNone/>
            </a:pPr>
            <a:r>
              <a:rPr lang="en-US" dirty="0"/>
              <a:t>You may type in the patients name and hit search to locate them quickly and efficiently.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618423" y="3644123"/>
            <a:ext cx="10565383" cy="2854647"/>
          </a:xfrm>
          <a:prstGeom prst="rect">
            <a:avLst/>
          </a:prstGeom>
        </p:spPr>
      </p:pic>
    </p:spTree>
    <p:extLst>
      <p:ext uri="{BB962C8B-B14F-4D97-AF65-F5344CB8AC3E}">
        <p14:creationId xmlns:p14="http://schemas.microsoft.com/office/powerpoint/2010/main" val="130456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Selecting a Member – Search My</a:t>
            </a:r>
            <a:r>
              <a:rPr kumimoji="0" 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Patients-cont’d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If you do not immediately locate the member you can add additional search criteria or choose to Search All Patients.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618423" y="3186923"/>
            <a:ext cx="10565383" cy="2854647"/>
          </a:xfrm>
          <a:prstGeom prst="rect">
            <a:avLst/>
          </a:prstGeom>
        </p:spPr>
      </p:pic>
      <p:sp>
        <p:nvSpPr>
          <p:cNvPr id="7" name="Rectangle 6"/>
          <p:cNvSpPr/>
          <p:nvPr/>
        </p:nvSpPr>
        <p:spPr>
          <a:xfrm>
            <a:off x="6972544" y="4441371"/>
            <a:ext cx="1322370" cy="283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9686" y="5819693"/>
            <a:ext cx="1224399" cy="221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7982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0453" y="3562934"/>
            <a:ext cx="10931094" cy="764116"/>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Member Information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49799" y="1514346"/>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chosen your member, you will now be able to see Demographics, Coverage &amp; Benefits, Provider Search, Authorizations by Member, and Prior Auth Routing. </a:t>
            </a:r>
          </a:p>
          <a:p>
            <a:pPr marL="0" indent="0">
              <a:buNone/>
            </a:pPr>
            <a:endParaRPr lang="en-US" dirty="0"/>
          </a:p>
          <a:p>
            <a:pPr marL="0" indent="0">
              <a:buNone/>
            </a:pPr>
            <a:endParaRPr lang="en-US" dirty="0"/>
          </a:p>
          <a:p>
            <a:pPr marL="0" indent="0">
              <a:buNone/>
            </a:pPr>
            <a:r>
              <a:rPr lang="en-US" dirty="0"/>
              <a:t>From this screen, you will also notice you are now attached to the member in the toolbar. </a:t>
            </a:r>
          </a:p>
          <a:p>
            <a:pPr marL="0" indent="0">
              <a:buNone/>
            </a:pPr>
            <a:r>
              <a:rPr lang="en-US" dirty="0"/>
              <a:t>Choosing the … in the toolbar will give more options.</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11" name="Rectangle 10"/>
          <p:cNvSpPr/>
          <p:nvPr/>
        </p:nvSpPr>
        <p:spPr>
          <a:xfrm>
            <a:off x="11076324" y="3988721"/>
            <a:ext cx="485224" cy="338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33245" y="3544629"/>
            <a:ext cx="1004051" cy="570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667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0037" y="3151676"/>
            <a:ext cx="11352701" cy="3069054"/>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Member Demographics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The Member Demographics screen will give basic demographic information about the member, including address, phone number, sex, and PCP.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Tree>
    <p:extLst>
      <p:ext uri="{BB962C8B-B14F-4D97-AF65-F5344CB8AC3E}">
        <p14:creationId xmlns:p14="http://schemas.microsoft.com/office/powerpoint/2010/main" val="1882294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8278" y="3597176"/>
            <a:ext cx="10891090" cy="2885267"/>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Member Coverage</a:t>
            </a:r>
            <a:r>
              <a:rPr kumimoji="0" 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Within the Coverages &amp; Benefits tab you will find active coverage information for the member.  </a:t>
            </a:r>
          </a:p>
          <a:p>
            <a:pPr marL="0" indent="0">
              <a:buNone/>
            </a:pPr>
            <a:r>
              <a:rPr lang="en-US" dirty="0"/>
              <a:t>You can find member ID, employer group, effective date, and termination date (if applicable).</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7709458" y="5974413"/>
            <a:ext cx="2090150" cy="2647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659453" y="5974413"/>
            <a:ext cx="926246" cy="2647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958767" y="5983481"/>
            <a:ext cx="785056" cy="284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8897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3079" y="3838835"/>
            <a:ext cx="10239554" cy="2712662"/>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Member Coverage</a:t>
            </a:r>
            <a:r>
              <a:rPr kumimoji="0" 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860563"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From this screen you may click the Payor/Plan hyperlink to view benefit details. </a:t>
            </a:r>
          </a:p>
          <a:p>
            <a:pPr marL="0" indent="0">
              <a:buNone/>
            </a:pPr>
            <a:r>
              <a:rPr lang="en-US" dirty="0"/>
              <a:t>You may also view a Coverage Detail Report, the Benefits Summary, and choose to view all coverages on file.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618423" y="5195166"/>
            <a:ext cx="1438977" cy="356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057401" y="5195166"/>
            <a:ext cx="1681842" cy="356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48969" y="4616806"/>
            <a:ext cx="1742675" cy="277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231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62389" y="4068494"/>
            <a:ext cx="10687997" cy="2434986"/>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Coverages</a:t>
            </a:r>
            <a:r>
              <a:rPr kumimoji="0" 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Benefits-Benefits Inquiry</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860563"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Clicking the Payor/Plan hyperlink in the Coverages &amp; Benefits screen will take you to the Coverages &amp; Benefits-Benefits Inquiry screen.  </a:t>
            </a:r>
          </a:p>
          <a:p>
            <a:pPr marL="0" indent="0">
              <a:buNone/>
            </a:pPr>
            <a:r>
              <a:rPr lang="en-US" dirty="0"/>
              <a:t>This screen will list more detailed coverage information such as subscriber, relationship to subscriber, and riders.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1484614" y="5428473"/>
            <a:ext cx="2026029" cy="5314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484614" y="5959928"/>
            <a:ext cx="4181400" cy="5435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120745" y="4469047"/>
            <a:ext cx="1129641" cy="404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466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Table of Contents-cont’d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b="1" u="sng" dirty="0"/>
              <a:t>Provider Search</a:t>
            </a:r>
          </a:p>
          <a:p>
            <a:r>
              <a:rPr lang="en-US" sz="2800" dirty="0">
                <a:hlinkClick r:id="rId3" action="ppaction://hlinksldjump"/>
              </a:rPr>
              <a:t>Provider Search</a:t>
            </a:r>
            <a:endParaRPr lang="en-US" sz="2800" dirty="0"/>
          </a:p>
          <a:p>
            <a:pPr marL="0" indent="0">
              <a:buNone/>
            </a:pPr>
            <a:r>
              <a:rPr lang="en-US" sz="2800" b="1" u="sng" dirty="0"/>
              <a:t>Claims</a:t>
            </a:r>
          </a:p>
          <a:p>
            <a:r>
              <a:rPr lang="en-US" sz="2800" dirty="0">
                <a:hlinkClick r:id="rId4" action="ppaction://hlinksldjump"/>
              </a:rPr>
              <a:t>Claims by Member</a:t>
            </a:r>
            <a:endParaRPr lang="en-US" sz="2800" dirty="0"/>
          </a:p>
          <a:p>
            <a:r>
              <a:rPr lang="en-US" sz="2800" dirty="0">
                <a:hlinkClick r:id="rId5" action="ppaction://hlinksldjump"/>
              </a:rPr>
              <a:t>Claims Search</a:t>
            </a:r>
            <a:endParaRPr lang="en-US" sz="2800" dirty="0"/>
          </a:p>
          <a:p>
            <a:r>
              <a:rPr lang="en-US" sz="2800" dirty="0">
                <a:hlinkClick r:id="rId6" action="ppaction://hlinksldjump"/>
              </a:rPr>
              <a:t>Claim Inquiries</a:t>
            </a:r>
            <a:endParaRPr lang="en-US" sz="2800" dirty="0"/>
          </a:p>
          <a:p>
            <a:pPr marL="0" indent="0">
              <a:buNone/>
            </a:pPr>
            <a:r>
              <a:rPr lang="en-US" sz="2800" b="1" u="sng" dirty="0"/>
              <a:t>In Basket</a:t>
            </a:r>
          </a:p>
          <a:p>
            <a:r>
              <a:rPr lang="en-US" sz="2800" dirty="0">
                <a:hlinkClick r:id="rId7" action="ppaction://hlinksldjump"/>
              </a:rPr>
              <a:t>In Basket</a:t>
            </a:r>
            <a:endParaRPr lang="en-US" sz="2800" dirty="0"/>
          </a:p>
          <a:p>
            <a:r>
              <a:rPr lang="en-US" sz="2800" dirty="0">
                <a:hlinkClick r:id="rId8" action="ppaction://hlinksldjump"/>
              </a:rPr>
              <a:t>My </a:t>
            </a:r>
            <a:r>
              <a:rPr lang="en-US" sz="2800" dirty="0" smtClean="0">
                <a:hlinkClick r:id="rId8" action="ppaction://hlinksldjump"/>
              </a:rPr>
              <a:t>Messages</a:t>
            </a: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Tree>
    <p:extLst>
      <p:ext uri="{BB962C8B-B14F-4D97-AF65-F5344CB8AC3E}">
        <p14:creationId xmlns:p14="http://schemas.microsoft.com/office/powerpoint/2010/main" val="4288748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Coverage &amp; Benefits-Benefits Inquiry-cont’d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61257" y="1477478"/>
            <a:ext cx="10928111"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From this screen you will also see Deductible and Out-of-Pocket Maximum amounts and how much has accumulated towards each.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261257" y="3032565"/>
            <a:ext cx="11313469" cy="3204949"/>
          </a:xfrm>
          <a:prstGeom prst="rect">
            <a:avLst/>
          </a:prstGeom>
        </p:spPr>
      </p:pic>
    </p:spTree>
    <p:extLst>
      <p:ext uri="{BB962C8B-B14F-4D97-AF65-F5344CB8AC3E}">
        <p14:creationId xmlns:p14="http://schemas.microsoft.com/office/powerpoint/2010/main" val="4112886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Coverage &amp; Benefits-Benefits Inquiry-cont’d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61257" y="1477478"/>
            <a:ext cx="10928111"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Scrolling down this screen will list Benefit Details for the plan.  You may choose the category you are searching for or type a keyword into the search box.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447403" y="3072653"/>
            <a:ext cx="10313126" cy="3690018"/>
          </a:xfrm>
          <a:prstGeom prst="rect">
            <a:avLst/>
          </a:prstGeom>
        </p:spPr>
      </p:pic>
      <p:sp>
        <p:nvSpPr>
          <p:cNvPr id="9" name="Rectangle 8"/>
          <p:cNvSpPr/>
          <p:nvPr/>
        </p:nvSpPr>
        <p:spPr>
          <a:xfrm>
            <a:off x="5823697" y="3755203"/>
            <a:ext cx="952660" cy="375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7787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96020" y="3755202"/>
            <a:ext cx="10411466" cy="2769235"/>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Provider Search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61257" y="1477478"/>
            <a:ext cx="10928111"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Provider Search tab will allow you to locate providers that are in network for this patient’s plan for referral and authorization purposes.  </a:t>
            </a:r>
          </a:p>
          <a:p>
            <a:pPr marL="0" indent="0">
              <a:buNone/>
            </a:pPr>
            <a:r>
              <a:rPr lang="en-US" dirty="0"/>
              <a:t>You may search by any field that is bold.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3086100" y="4294046"/>
            <a:ext cx="702128" cy="343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667500" y="4968185"/>
            <a:ext cx="1333500" cy="2896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5377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2532" y="4124044"/>
            <a:ext cx="11329823" cy="1884870"/>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Provider Search-cont’d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399996"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search by name or specialty, you will receive a list of providers.  The first screen you receive will be the providers for which the patient has the highest level of benefits.  </a:t>
            </a:r>
          </a:p>
          <a:p>
            <a:pPr marL="0" indent="0">
              <a:buNone/>
            </a:pPr>
            <a:r>
              <a:rPr lang="en-US" dirty="0"/>
              <a:t>You may sort this list by any of the column headers. </a:t>
            </a:r>
          </a:p>
          <a:p>
            <a:pPr marL="0" indent="0">
              <a:buNone/>
            </a:pPr>
            <a:r>
              <a:rPr lang="en-US" dirty="0" smtClean="0"/>
              <a:t>  </a:t>
            </a: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4000499" y="4894845"/>
            <a:ext cx="1387929" cy="509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365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Provider Search-cont’d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search list also includes whether the provider is in network and participating for the patient’s plan.  </a:t>
            </a:r>
          </a:p>
          <a:p>
            <a:pPr marL="0" indent="0">
              <a:buNone/>
            </a:pPr>
            <a:r>
              <a:rPr lang="en-US" dirty="0"/>
              <a:t>In Preferred Network=Yes (in network) or No (out of network)</a:t>
            </a:r>
          </a:p>
          <a:p>
            <a:pPr marL="0" indent="0">
              <a:buNone/>
            </a:pPr>
            <a:r>
              <a:rPr lang="en-US" dirty="0"/>
              <a:t>Network Tier=Par (participating), Out of Network (non-participating) or Referral </a:t>
            </a:r>
            <a:r>
              <a:rPr lang="en-US" dirty="0" err="1"/>
              <a:t>Rqd</a:t>
            </a:r>
            <a:r>
              <a:rPr lang="en-US" dirty="0"/>
              <a:t> (tertiary)</a:t>
            </a:r>
          </a:p>
          <a:p>
            <a:pPr marL="0" indent="0">
              <a:buNone/>
            </a:pPr>
            <a:r>
              <a:rPr lang="en-US" dirty="0"/>
              <a:t>You may use the Next Tier, All In-Net Tiers, and All Providers at the top to move between benefit levels. </a:t>
            </a:r>
          </a:p>
          <a:p>
            <a:pPr marL="0" indent="0">
              <a:buNone/>
            </a:pPr>
            <a:r>
              <a:rPr lang="en-US" dirty="0" smtClean="0"/>
              <a:t>  </a:t>
            </a: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323689" y="5422046"/>
            <a:ext cx="5782403" cy="815467"/>
          </a:xfrm>
          <a:prstGeom prst="rect">
            <a:avLst/>
          </a:prstGeom>
        </p:spPr>
      </p:pic>
    </p:spTree>
    <p:extLst>
      <p:ext uri="{BB962C8B-B14F-4D97-AF65-F5344CB8AC3E}">
        <p14:creationId xmlns:p14="http://schemas.microsoft.com/office/powerpoint/2010/main" val="3213551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19359" t="16867" r="13461" b="42563"/>
          <a:stretch/>
        </p:blipFill>
        <p:spPr bwMode="auto">
          <a:xfrm>
            <a:off x="202531" y="3663366"/>
            <a:ext cx="9496639" cy="3194634"/>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Claims by Member</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t>When </a:t>
            </a:r>
            <a:r>
              <a:rPr lang="en-US" dirty="0"/>
              <a:t>you have a member selected, you may choose to view claims only by that member.  </a:t>
            </a:r>
          </a:p>
          <a:p>
            <a:pPr marL="0" indent="0">
              <a:buNone/>
            </a:pPr>
            <a:r>
              <a:rPr lang="en-US" dirty="0"/>
              <a:t>The Claims by Member functionality will be within the toolbar and you may need to choose the … to locate this option. </a:t>
            </a:r>
          </a:p>
          <a:p>
            <a:pPr marL="0" indent="0">
              <a:buNone/>
            </a:pPr>
            <a:r>
              <a:rPr lang="en-US" dirty="0" smtClean="0"/>
              <a:t> </a:t>
            </a: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9348587" y="3663366"/>
            <a:ext cx="350584" cy="271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534196" y="5872521"/>
            <a:ext cx="1250575" cy="544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5097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8600" y="3579302"/>
            <a:ext cx="10837114" cy="2870067"/>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Claims by Member-cont’d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t>Once </a:t>
            </a:r>
            <a:r>
              <a:rPr lang="en-US" dirty="0"/>
              <a:t>you have chosen to view Claims by Member, you will see a list of claims for this member based on the date range that has been selected.  </a:t>
            </a:r>
          </a:p>
          <a:p>
            <a:pPr marL="0" indent="0">
              <a:buNone/>
            </a:pPr>
            <a:r>
              <a:rPr lang="en-US" dirty="0"/>
              <a:t>You may click on the Claim # hyperlink to view the claim details.  </a:t>
            </a:r>
          </a:p>
          <a:p>
            <a:pPr marL="0" indent="0">
              <a:buNone/>
            </a:pPr>
            <a:r>
              <a:rPr lang="en-US" dirty="0" smtClean="0"/>
              <a:t> </a:t>
            </a: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7625751" y="4898812"/>
            <a:ext cx="3330720" cy="555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68600" y="6057485"/>
            <a:ext cx="989318" cy="391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5881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Claims Inquiry-Claims Detail</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Claim Details screen will allow you to view more detailed claim information for the patient including claim status, procedure codes, diagnosis codes, provider information, billed amount, allowed amount, and paid amount.  </a:t>
            </a:r>
          </a:p>
          <a:p>
            <a:pPr marL="0" indent="0">
              <a:buNone/>
            </a:pPr>
            <a:r>
              <a:rPr lang="en-US" dirty="0" smtClean="0"/>
              <a:t> </a:t>
            </a: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a:blip r:embed="rId3"/>
          <a:stretch>
            <a:fillRect/>
          </a:stretch>
        </p:blipFill>
        <p:spPr>
          <a:xfrm>
            <a:off x="202532" y="3556986"/>
            <a:ext cx="6108111" cy="3259527"/>
          </a:xfrm>
          <a:prstGeom prst="rect">
            <a:avLst/>
          </a:prstGeom>
        </p:spPr>
      </p:pic>
    </p:spTree>
    <p:extLst>
      <p:ext uri="{BB962C8B-B14F-4D97-AF65-F5344CB8AC3E}">
        <p14:creationId xmlns:p14="http://schemas.microsoft.com/office/powerpoint/2010/main" val="650409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6795" t="8205" r="47564" b="77436"/>
          <a:stretch/>
        </p:blipFill>
        <p:spPr bwMode="auto">
          <a:xfrm>
            <a:off x="202532" y="3100236"/>
            <a:ext cx="9562570" cy="1684034"/>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Claims Inquiry-Claims Detail</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may choose Claims Search from the Claims tab on the home screen in order to search for more claims with a larger range of search options. </a:t>
            </a:r>
          </a:p>
          <a:p>
            <a:pPr marL="0" indent="0">
              <a:buNone/>
            </a:pPr>
            <a:r>
              <a:rPr lang="en-US" dirty="0" smtClean="0"/>
              <a:t> </a:t>
            </a: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7003996" y="3171023"/>
            <a:ext cx="703090" cy="731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003996" y="4011380"/>
            <a:ext cx="1601161" cy="77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2353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532" y="5010457"/>
            <a:ext cx="9733540" cy="1847543"/>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 Search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From this screen you will be able to click the + icon by the Advanced Search text and it will provide a more comprehensive list of ways to search for claims.  This includes searching by vendor (group), tax ID, provider, member ID, claim ID, check number, billed amount, or claim type.  </a:t>
            </a:r>
          </a:p>
          <a:p>
            <a:pPr marL="0" indent="0">
              <a:buNone/>
            </a:pPr>
            <a:r>
              <a:rPr lang="en-US" dirty="0"/>
              <a:t>This will allow you to pull very specific claims or a broader range of claims. </a:t>
            </a:r>
          </a:p>
          <a:p>
            <a:pPr marL="0" indent="0">
              <a:buNone/>
            </a:pPr>
            <a:r>
              <a:rPr lang="en-US" dirty="0" smtClean="0"/>
              <a:t> </a:t>
            </a: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11" name="Rectangle 10"/>
          <p:cNvSpPr/>
          <p:nvPr/>
        </p:nvSpPr>
        <p:spPr>
          <a:xfrm>
            <a:off x="689768" y="6374866"/>
            <a:ext cx="1127633" cy="313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5240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Table of Contents-cont’d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b="1" u="sng" dirty="0"/>
              <a:t>In Basket-cont’d</a:t>
            </a:r>
          </a:p>
          <a:p>
            <a:r>
              <a:rPr lang="en-US" sz="2800" dirty="0">
                <a:hlinkClick r:id="rId3" action="ppaction://hlinksldjump"/>
              </a:rPr>
              <a:t>In Basket-Customer Service Request</a:t>
            </a:r>
            <a:endParaRPr lang="en-US" sz="2800" dirty="0"/>
          </a:p>
          <a:p>
            <a:r>
              <a:rPr lang="en-US" sz="2800" dirty="0">
                <a:hlinkClick r:id="rId4" action="ppaction://hlinksldjump"/>
              </a:rPr>
              <a:t>My Out Basket</a:t>
            </a:r>
            <a:endParaRPr lang="en-US" sz="2800" dirty="0"/>
          </a:p>
          <a:p>
            <a:pPr marL="0" indent="0">
              <a:buNone/>
            </a:pPr>
            <a:r>
              <a:rPr lang="en-US" sz="2800" b="1" u="sng" dirty="0">
                <a:hlinkClick r:id="rId5" action="ppaction://hlinksldjump"/>
              </a:rPr>
              <a:t>Prior Auth Routing</a:t>
            </a:r>
            <a:endParaRPr lang="en-US" sz="2800" b="1" u="sng" dirty="0"/>
          </a:p>
          <a:p>
            <a:r>
              <a:rPr lang="en-US" sz="2800" dirty="0">
                <a:hlinkClick r:id="rId6" action="ppaction://hlinksldjump"/>
              </a:rPr>
              <a:t>No Auth Needed</a:t>
            </a:r>
            <a:endParaRPr lang="en-US" sz="2800" dirty="0"/>
          </a:p>
          <a:p>
            <a:r>
              <a:rPr lang="en-US" sz="2800" dirty="0">
                <a:hlinkClick r:id="rId7" action="ppaction://hlinksldjump"/>
              </a:rPr>
              <a:t>Evicore</a:t>
            </a:r>
            <a:endParaRPr lang="en-US" sz="2800" dirty="0"/>
          </a:p>
          <a:p>
            <a:r>
              <a:rPr lang="en-US" sz="2800" dirty="0">
                <a:hlinkClick r:id="rId8" action="ppaction://hlinksldjump"/>
              </a:rPr>
              <a:t>Guiding Care</a:t>
            </a:r>
            <a:endParaRPr lang="en-US" sz="2800" dirty="0"/>
          </a:p>
          <a:p>
            <a:r>
              <a:rPr lang="en-US" sz="2800" dirty="0" smtClean="0">
                <a:hlinkClick r:id="rId9" action="ppaction://hlinksldjump"/>
              </a:rPr>
              <a:t>Interqual</a:t>
            </a:r>
            <a:endParaRPr lang="en-US" sz="2800" dirty="0" smtClean="0"/>
          </a:p>
          <a:p>
            <a:r>
              <a:rPr lang="en-US" sz="2800" dirty="0" smtClean="0">
                <a:hlinkClick r:id="rId10" action="ppaction://hlinksldjump"/>
              </a:rPr>
              <a:t>Authorizations by Member</a:t>
            </a:r>
            <a:endParaRPr lang="en-US" sz="2800" dirty="0"/>
          </a:p>
        </p:txBody>
      </p:sp>
    </p:spTree>
    <p:extLst>
      <p:ext uri="{BB962C8B-B14F-4D97-AF65-F5344CB8AC3E}">
        <p14:creationId xmlns:p14="http://schemas.microsoft.com/office/powerpoint/2010/main" val="3219314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2532" y="3528273"/>
            <a:ext cx="9183008" cy="3159624"/>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 Search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t>You </a:t>
            </a:r>
            <a:r>
              <a:rPr lang="en-US" dirty="0"/>
              <a:t>will receive a list of claims that have been loaded with the search criteria you entered. </a:t>
            </a:r>
          </a:p>
          <a:p>
            <a:pPr marL="0" indent="0">
              <a:buNone/>
            </a:pPr>
            <a:r>
              <a:rPr lang="en-US" dirty="0"/>
              <a:t>The claim hyperlink will then take you to claim details for that claim.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271139" y="6429265"/>
            <a:ext cx="790217" cy="2586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4659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1054" y="3803069"/>
            <a:ext cx="9704877" cy="2503173"/>
          </a:xfrm>
          <a:prstGeom prst="rect">
            <a:avLst/>
          </a:prstGeom>
        </p:spPr>
      </p:pic>
      <p:pic>
        <p:nvPicPr>
          <p:cNvPr id="7" name="Picture 6"/>
          <p:cNvPicPr>
            <a:picLocks noChangeAspect="1"/>
          </p:cNvPicPr>
          <p:nvPr/>
        </p:nvPicPr>
        <p:blipFill rotWithShape="1">
          <a:blip r:embed="rId4"/>
          <a:srcRect l="85993" t="12601" r="54" b="73924"/>
          <a:stretch/>
        </p:blipFill>
        <p:spPr>
          <a:xfrm>
            <a:off x="9506308" y="4002657"/>
            <a:ext cx="1509623" cy="396815"/>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 Inquiries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416375"/>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There are multiple ways within Tapestry Link to submit a claim inquiry.  The most efficient way is to utilize the Ask a Question icon at the top of the Claim Review Report screen that shows claim details.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9578424" y="4016829"/>
            <a:ext cx="790217" cy="329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5123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If you hover over the Ask a Question icon, you will get the following text box.  </a:t>
            </a:r>
          </a:p>
          <a:p>
            <a:pPr marL="0" indent="0">
              <a:buNone/>
            </a:pPr>
            <a:r>
              <a:rPr lang="en-US" dirty="0"/>
              <a:t>From there, you may choose</a:t>
            </a:r>
          </a:p>
          <a:p>
            <a:pPr marL="0" indent="0">
              <a:buNone/>
            </a:pPr>
            <a:r>
              <a:rPr lang="en-US" dirty="0"/>
              <a:t>which option best suits your</a:t>
            </a:r>
          </a:p>
          <a:p>
            <a:pPr marL="0" indent="0">
              <a:buNone/>
            </a:pPr>
            <a:r>
              <a:rPr lang="en-US" dirty="0"/>
              <a:t>inquiry. </a:t>
            </a:r>
          </a:p>
          <a:p>
            <a:pPr marL="0" indent="0">
              <a:buNone/>
            </a:pPr>
            <a:r>
              <a:rPr lang="en-US" dirty="0"/>
              <a:t>Based on the option you </a:t>
            </a:r>
          </a:p>
          <a:p>
            <a:pPr marL="0" indent="0">
              <a:buNone/>
            </a:pPr>
            <a:r>
              <a:rPr lang="en-US" dirty="0"/>
              <a:t>choose, it will be routed to the </a:t>
            </a:r>
          </a:p>
          <a:p>
            <a:pPr marL="0" indent="0">
              <a:buNone/>
            </a:pPr>
            <a:r>
              <a:rPr lang="en-US" dirty="0"/>
              <a:t>correct department.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5878286" y="1983508"/>
            <a:ext cx="5897147" cy="4074392"/>
          </a:xfrm>
          <a:prstGeom prst="rect">
            <a:avLst/>
          </a:prstGeom>
        </p:spPr>
      </p:pic>
    </p:spTree>
    <p:extLst>
      <p:ext uri="{BB962C8B-B14F-4D97-AF65-F5344CB8AC3E}">
        <p14:creationId xmlns:p14="http://schemas.microsoft.com/office/powerpoint/2010/main" val="1130896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choose the option in the Ask a Question text box, you will get a screen that allows you to give details related to your inquiry and attach any documents that are pertinent to the inquiry.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1654549" y="3049985"/>
            <a:ext cx="4621496" cy="3637912"/>
          </a:xfrm>
          <a:prstGeom prst="rect">
            <a:avLst/>
          </a:prstGeom>
        </p:spPr>
      </p:pic>
      <p:sp>
        <p:nvSpPr>
          <p:cNvPr id="9" name="Rectangle 8"/>
          <p:cNvSpPr/>
          <p:nvPr/>
        </p:nvSpPr>
        <p:spPr>
          <a:xfrm>
            <a:off x="3045759" y="4640341"/>
            <a:ext cx="1983441" cy="307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5759" y="5925350"/>
            <a:ext cx="824112" cy="377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92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31582" y="3024308"/>
            <a:ext cx="4654114" cy="3663589"/>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this inquiry screen, you will also notice the claim you are currently viewing is attached to the inquiry you are sending so you will not need to reference the claim number in your inquiry as it is already listed</a:t>
            </a:r>
            <a:r>
              <a:rPr lang="en-US" dirty="0" smtClean="0"/>
              <a:t>.  </a:t>
            </a: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4575198" y="4215798"/>
            <a:ext cx="3785031" cy="421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4431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submitted your inquiry, you will receive a message indicating the claim has been received and a notification that the message has been sent successfully. </a:t>
            </a:r>
          </a:p>
          <a:p>
            <a:pPr marL="0" indent="0">
              <a:buNone/>
            </a:pPr>
            <a:endParaRPr lang="en-US" dirty="0"/>
          </a:p>
          <a:p>
            <a:pPr marL="0" indent="0">
              <a:buNone/>
            </a:pPr>
            <a:endParaRPr lang="en-US" dirty="0"/>
          </a:p>
          <a:p>
            <a:pPr marL="0" indent="0">
              <a:buNone/>
            </a:pPr>
            <a:r>
              <a:rPr lang="en-US" dirty="0"/>
              <a:t>You will also receive a notification in your In Basket.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594360" y="3033192"/>
            <a:ext cx="4682571" cy="1081608"/>
          </a:xfrm>
          <a:prstGeom prst="rect">
            <a:avLst/>
          </a:prstGeom>
        </p:spPr>
      </p:pic>
      <p:pic>
        <p:nvPicPr>
          <p:cNvPr id="10" name="Picture 9"/>
          <p:cNvPicPr>
            <a:picLocks noChangeAspect="1"/>
          </p:cNvPicPr>
          <p:nvPr/>
        </p:nvPicPr>
        <p:blipFill>
          <a:blip r:embed="rId4"/>
          <a:stretch>
            <a:fillRect/>
          </a:stretch>
        </p:blipFill>
        <p:spPr>
          <a:xfrm>
            <a:off x="594360" y="5061696"/>
            <a:ext cx="2376857" cy="816589"/>
          </a:xfrm>
          <a:prstGeom prst="rect">
            <a:avLst/>
          </a:prstGeom>
        </p:spPr>
      </p:pic>
    </p:spTree>
    <p:extLst>
      <p:ext uri="{BB962C8B-B14F-4D97-AF65-F5344CB8AC3E}">
        <p14:creationId xmlns:p14="http://schemas.microsoft.com/office/powerpoint/2010/main" val="1455814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In Basket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Clicking on the In Basket icon in your toolbar will take you to </a:t>
            </a:r>
            <a:r>
              <a:rPr lang="en-US" dirty="0" err="1"/>
              <a:t>your</a:t>
            </a:r>
            <a:r>
              <a:rPr lang="en-US" dirty="0"/>
              <a:t> In Basket.  </a:t>
            </a:r>
          </a:p>
          <a:p>
            <a:pPr marL="0" indent="0">
              <a:buNone/>
            </a:pPr>
            <a:r>
              <a:rPr lang="en-US" dirty="0"/>
              <a:t>This is where you will find messages sent to you as well as messages you have sent.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a:blip r:embed="rId3"/>
          <a:stretch>
            <a:fillRect/>
          </a:stretch>
        </p:blipFill>
        <p:spPr>
          <a:xfrm>
            <a:off x="4992261" y="3151447"/>
            <a:ext cx="2667995" cy="3536450"/>
          </a:xfrm>
          <a:prstGeom prst="rect">
            <a:avLst/>
          </a:prstGeom>
        </p:spPr>
      </p:pic>
    </p:spTree>
    <p:extLst>
      <p:ext uri="{BB962C8B-B14F-4D97-AF65-F5344CB8AC3E}">
        <p14:creationId xmlns:p14="http://schemas.microsoft.com/office/powerpoint/2010/main" val="1380170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In Basket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your In Basket screen, you will have an area that is titled My Messages.  </a:t>
            </a:r>
          </a:p>
          <a:p>
            <a:pPr marL="0" indent="0">
              <a:buNone/>
            </a:pPr>
            <a:r>
              <a:rPr lang="en-US" dirty="0"/>
              <a:t>Here you will find your Folder Summary, which shows messages sent to you.  The first bolded number is the number of unread messages and the second number is the total number of messages in your in basket. </a:t>
            </a:r>
          </a:p>
          <a:p>
            <a:pPr marL="0" indent="0">
              <a:buNone/>
            </a:pPr>
            <a:r>
              <a:rPr lang="en-US" dirty="0"/>
              <a:t>Clicking the bold number </a:t>
            </a:r>
          </a:p>
          <a:p>
            <a:pPr marL="0" indent="0">
              <a:buNone/>
            </a:pPr>
            <a:r>
              <a:rPr lang="en-US" dirty="0"/>
              <a:t>will take you directly to the unread messages.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5886049" y="4240611"/>
            <a:ext cx="2804764" cy="804918"/>
          </a:xfrm>
          <a:prstGeom prst="rect">
            <a:avLst/>
          </a:prstGeom>
        </p:spPr>
      </p:pic>
      <p:sp>
        <p:nvSpPr>
          <p:cNvPr id="7" name="Rectangle 6"/>
          <p:cNvSpPr/>
          <p:nvPr/>
        </p:nvSpPr>
        <p:spPr>
          <a:xfrm>
            <a:off x="8074958" y="4643070"/>
            <a:ext cx="432227" cy="255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0200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My Messages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the My Messages-Customer Service Reply screen you will see all messages you have received from Customer Service. </a:t>
            </a:r>
          </a:p>
          <a:p>
            <a:pPr marL="0" indent="0">
              <a:buNone/>
            </a:pPr>
            <a:r>
              <a:rPr lang="en-US" dirty="0"/>
              <a:t>You may sort this screen by any of the columns in this area.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1" y="3144854"/>
            <a:ext cx="11186613" cy="3141646"/>
          </a:xfrm>
          <a:prstGeom prst="rect">
            <a:avLst/>
          </a:prstGeom>
        </p:spPr>
      </p:pic>
    </p:spTree>
    <p:extLst>
      <p:ext uri="{BB962C8B-B14F-4D97-AF65-F5344CB8AC3E}">
        <p14:creationId xmlns:p14="http://schemas.microsoft.com/office/powerpoint/2010/main" val="3914432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My Messages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may also search within this screen by using the Search icon in the toolbar. </a:t>
            </a:r>
          </a:p>
          <a:p>
            <a:pPr marL="0" indent="0">
              <a:buNone/>
            </a:pPr>
            <a:r>
              <a:rPr lang="en-US" dirty="0"/>
              <a:t>This will give many options for searching your messages, including by member.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3738401" y="2005692"/>
            <a:ext cx="4936969" cy="623207"/>
          </a:xfrm>
          <a:prstGeom prst="rect">
            <a:avLst/>
          </a:prstGeom>
        </p:spPr>
      </p:pic>
      <p:pic>
        <p:nvPicPr>
          <p:cNvPr id="8" name="Picture 7"/>
          <p:cNvPicPr>
            <a:picLocks noChangeAspect="1"/>
          </p:cNvPicPr>
          <p:nvPr/>
        </p:nvPicPr>
        <p:blipFill>
          <a:blip r:embed="rId4"/>
          <a:stretch>
            <a:fillRect/>
          </a:stretch>
        </p:blipFill>
        <p:spPr>
          <a:xfrm>
            <a:off x="4235702" y="3147602"/>
            <a:ext cx="5773712" cy="3562144"/>
          </a:xfrm>
          <a:prstGeom prst="rect">
            <a:avLst/>
          </a:prstGeom>
        </p:spPr>
      </p:pic>
      <p:sp>
        <p:nvSpPr>
          <p:cNvPr id="9" name="Rectangle 8"/>
          <p:cNvSpPr/>
          <p:nvPr/>
        </p:nvSpPr>
        <p:spPr>
          <a:xfrm>
            <a:off x="6698976" y="2060601"/>
            <a:ext cx="616224" cy="568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4625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Registration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dirty="0">
                <a:latin typeface="+mn-lt"/>
              </a:rPr>
              <a:t>Our established users will receive an email with their new username and password 3-5 days prior to the go-live date of January 1, 2022. </a:t>
            </a:r>
          </a:p>
          <a:p>
            <a:r>
              <a:rPr lang="en-US" dirty="0">
                <a:latin typeface="+mn-lt"/>
              </a:rPr>
              <a:t>This will provide instructions on how to enter the portal for the first time</a:t>
            </a:r>
            <a:r>
              <a:rPr lang="en-US" dirty="0" smtClean="0">
                <a:latin typeface="+mn-lt"/>
              </a:rPr>
              <a:t>.</a:t>
            </a: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Tree>
    <p:extLst>
      <p:ext uri="{BB962C8B-B14F-4D97-AF65-F5344CB8AC3E}">
        <p14:creationId xmlns:p14="http://schemas.microsoft.com/office/powerpoint/2010/main" val="1794098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My Messages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By choosing to search by member, you will be asked for the patient’s name.  You will then be able to choose the patient from the Search Matches.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3087245"/>
            <a:ext cx="11532057" cy="2611426"/>
          </a:xfrm>
          <a:prstGeom prst="rect">
            <a:avLst/>
          </a:prstGeom>
        </p:spPr>
      </p:pic>
    </p:spTree>
    <p:extLst>
      <p:ext uri="{BB962C8B-B14F-4D97-AF65-F5344CB8AC3E}">
        <p14:creationId xmlns:p14="http://schemas.microsoft.com/office/powerpoint/2010/main" val="3535271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My Messages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selected the member, you will then click search and you will receive all messages related to that particular member.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3143872"/>
            <a:ext cx="11638236" cy="1313827"/>
          </a:xfrm>
          <a:prstGeom prst="rect">
            <a:avLst/>
          </a:prstGeom>
        </p:spPr>
      </p:pic>
    </p:spTree>
    <p:extLst>
      <p:ext uri="{BB962C8B-B14F-4D97-AF65-F5344CB8AC3E}">
        <p14:creationId xmlns:p14="http://schemas.microsoft.com/office/powerpoint/2010/main" val="3985061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My Messages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To go back to all Customer Service Reply messages, you will need to highlight Ad Hoc and choose the Close icon on the associated screen.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3130482"/>
            <a:ext cx="8061438" cy="3557415"/>
          </a:xfrm>
          <a:prstGeom prst="rect">
            <a:avLst/>
          </a:prstGeom>
        </p:spPr>
      </p:pic>
      <p:sp>
        <p:nvSpPr>
          <p:cNvPr id="7" name="Rectangle 6"/>
          <p:cNvSpPr/>
          <p:nvPr/>
        </p:nvSpPr>
        <p:spPr>
          <a:xfrm>
            <a:off x="450476" y="3909269"/>
            <a:ext cx="2929970" cy="548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03676" y="4087443"/>
            <a:ext cx="736067" cy="72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424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From the My Messages-Customer Service Reply screen you may send a message directly to Customer Service.  This is the preferred method of communication in Tapestry Link and will obtain the quickest results. </a:t>
            </a:r>
          </a:p>
          <a:p>
            <a:pPr marL="0" indent="0">
              <a:buNone/>
            </a:pPr>
            <a:r>
              <a:rPr lang="en-US" dirty="0"/>
              <a:t>Choose Customer Service under New </a:t>
            </a:r>
            <a:r>
              <a:rPr lang="en-US" dirty="0" err="1"/>
              <a:t>Msg</a:t>
            </a:r>
            <a:r>
              <a:rPr lang="en-US" dirty="0"/>
              <a:t> to begin the communication.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p:nvPr/>
        </p:nvPicPr>
        <p:blipFill rotWithShape="1">
          <a:blip r:embed="rId3"/>
          <a:srcRect l="6539" t="15726" r="64614" b="59658"/>
          <a:stretch/>
        </p:blipFill>
        <p:spPr bwMode="auto">
          <a:xfrm>
            <a:off x="3323922" y="4056270"/>
            <a:ext cx="4105578" cy="245883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My Messages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5109007" y="4572615"/>
            <a:ext cx="1260620" cy="1059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6148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In Basket-Customer Service Request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initiated a Customer Service Request, you will be required to choose from a list of topics in this screen. </a:t>
            </a:r>
          </a:p>
          <a:p>
            <a:pPr marL="0" indent="0">
              <a:buNone/>
            </a:pPr>
            <a:r>
              <a:rPr lang="en-US" dirty="0"/>
              <a:t>Please choose the option that is</a:t>
            </a:r>
          </a:p>
          <a:p>
            <a:pPr marL="0" indent="0">
              <a:buNone/>
            </a:pPr>
            <a:r>
              <a:rPr lang="en-US" dirty="0"/>
              <a:t>closest to what you are inquiring</a:t>
            </a:r>
          </a:p>
          <a:p>
            <a:pPr marL="0" indent="0">
              <a:buNone/>
            </a:pPr>
            <a:r>
              <a:rPr lang="en-US" dirty="0"/>
              <a:t>about.  For example, choose </a:t>
            </a:r>
            <a:r>
              <a:rPr lang="en-US" dirty="0" smtClean="0"/>
              <a:t>Claims</a:t>
            </a:r>
            <a:endParaRPr lang="en-US" dirty="0"/>
          </a:p>
          <a:p>
            <a:pPr marL="0" indent="0">
              <a:buNone/>
            </a:pPr>
            <a:r>
              <a:rPr lang="en-US" dirty="0"/>
              <a:t>for a claims question.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rotWithShape="1">
          <a:blip r:embed="rId3"/>
          <a:srcRect t="2352" b="1"/>
          <a:stretch/>
        </p:blipFill>
        <p:spPr>
          <a:xfrm>
            <a:off x="6912614" y="2648308"/>
            <a:ext cx="5104129" cy="2560505"/>
          </a:xfrm>
          <a:prstGeom prst="rect">
            <a:avLst/>
          </a:prstGeom>
        </p:spPr>
      </p:pic>
      <p:sp>
        <p:nvSpPr>
          <p:cNvPr id="7" name="Rectangle 6"/>
          <p:cNvSpPr/>
          <p:nvPr/>
        </p:nvSpPr>
        <p:spPr>
          <a:xfrm>
            <a:off x="10028625" y="3661441"/>
            <a:ext cx="389004" cy="192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58609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lvl="0" defTabSz="1219170">
              <a:defRPr/>
            </a:pPr>
            <a:r>
              <a:rPr lang="en-US" sz="4000" dirty="0">
                <a:solidFill>
                  <a:prstClr val="white"/>
                </a:solidFill>
                <a:latin typeface="Times New Roman" panose="02020603050405020304" pitchFamily="18" charset="0"/>
                <a:cs typeface="Times New Roman" panose="02020603050405020304" pitchFamily="18" charset="0"/>
              </a:rPr>
              <a:t>In Basket-Customer Service </a:t>
            </a:r>
            <a:r>
              <a:rPr lang="en-US" sz="4000" dirty="0" smtClean="0">
                <a:solidFill>
                  <a:prstClr val="white"/>
                </a:solidFill>
                <a:latin typeface="Times New Roman" panose="02020603050405020304" pitchFamily="18" charset="0"/>
                <a:cs typeface="Times New Roman" panose="02020603050405020304" pitchFamily="18" charset="0"/>
              </a:rPr>
              <a:t>Request-cont’d</a:t>
            </a: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Depending on the Customer Service Topic you choose, you may be directed to choose a subtopic in the next screen.  </a:t>
            </a:r>
          </a:p>
          <a:p>
            <a:pPr marL="0" indent="0">
              <a:buNone/>
            </a:pPr>
            <a:endParaRPr lang="en-US" dirty="0"/>
          </a:p>
          <a:p>
            <a:pPr marL="0" indent="0">
              <a:buNone/>
            </a:pPr>
            <a:endParaRPr lang="en-US" dirty="0"/>
          </a:p>
          <a:p>
            <a:pPr marL="0" indent="0">
              <a:buNone/>
            </a:pPr>
            <a:endParaRPr lang="en-US" dirty="0"/>
          </a:p>
          <a:p>
            <a:pPr marL="0" indent="0">
              <a:buNone/>
            </a:pPr>
            <a:r>
              <a:rPr lang="en-US" dirty="0"/>
              <a:t>In the subtopic area, you will also choose the option that best suits the inquiry.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2486746"/>
            <a:ext cx="6709032" cy="1905640"/>
          </a:xfrm>
          <a:prstGeom prst="rect">
            <a:avLst/>
          </a:prstGeom>
        </p:spPr>
      </p:pic>
      <p:sp>
        <p:nvSpPr>
          <p:cNvPr id="7" name="Rectangle 6"/>
          <p:cNvSpPr/>
          <p:nvPr/>
        </p:nvSpPr>
        <p:spPr>
          <a:xfrm>
            <a:off x="844283" y="3265715"/>
            <a:ext cx="3711388" cy="375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711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In Basket-Customer Service Request-cont’d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While in the New Customer Service Request screen you will note that you are attached to the member that you were originally attached to in the toolbar at the top of your screen.  If this is not the intended patient, you would need to choose the Change option to choose a different member.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365818" y="4087443"/>
            <a:ext cx="6606482" cy="2641255"/>
          </a:xfrm>
          <a:prstGeom prst="rect">
            <a:avLst/>
          </a:prstGeom>
        </p:spPr>
      </p:pic>
      <p:sp>
        <p:nvSpPr>
          <p:cNvPr id="7" name="Rectangle 6"/>
          <p:cNvSpPr/>
          <p:nvPr/>
        </p:nvSpPr>
        <p:spPr>
          <a:xfrm>
            <a:off x="2489627" y="5999310"/>
            <a:ext cx="1870102" cy="417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359729" y="6221185"/>
            <a:ext cx="496686" cy="195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953755" y="4087443"/>
            <a:ext cx="601916" cy="419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7731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98832" y="3480033"/>
            <a:ext cx="6946993" cy="2806467"/>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In Basket-Customer Service Request-cont’d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Within the New Customer Service Request, you may choose to Attach a Claim by choosing the Attach a Claim function.  </a:t>
            </a:r>
          </a:p>
          <a:p>
            <a:pPr marL="0" indent="0">
              <a:buNone/>
            </a:pPr>
            <a:r>
              <a:rPr lang="en-US" dirty="0"/>
              <a:t>You will then see claims for the member you are attached to. From that screen you may choose the claim you wish to inquire about.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3529212" y="5839900"/>
            <a:ext cx="1157088" cy="446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7413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74611" y="3471262"/>
            <a:ext cx="6457640" cy="3070766"/>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In Basket-Customer Service Request-cont’d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From the New Customer Service Request screen, you will be required to add details related to the inquiry.  Please be as specific as possible.  </a:t>
            </a:r>
          </a:p>
          <a:p>
            <a:pPr marL="0" indent="0">
              <a:buNone/>
            </a:pPr>
            <a:r>
              <a:rPr lang="en-US" dirty="0"/>
              <a:t>You may also attach additional supporting documents if applicable.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3044795" y="4264788"/>
            <a:ext cx="3976489" cy="1025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4796" y="5464486"/>
            <a:ext cx="3976489" cy="724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8998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0" y="2334793"/>
            <a:ext cx="5506528" cy="3773643"/>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In Basket-Customer Service Request-cont’d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are in your Out Basket, you will be able to see all the Customer Service messages you have sent under the Folder Summary-Sent Messages area.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9" name="Rectangle 8"/>
          <p:cNvSpPr/>
          <p:nvPr/>
        </p:nvSpPr>
        <p:spPr>
          <a:xfrm>
            <a:off x="8393502" y="5408762"/>
            <a:ext cx="2546641" cy="698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5413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Registration-cont’d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dirty="0">
                <a:latin typeface="+mn-lt"/>
                <a:cs typeface="Calibri Light" panose="020F0302020204030204" pitchFamily="34" charset="0"/>
              </a:rPr>
              <a:t>If you did not receive an email with this information,</a:t>
            </a:r>
          </a:p>
          <a:p>
            <a:pPr marL="0" indent="0">
              <a:buNone/>
            </a:pPr>
            <a:r>
              <a:rPr lang="en-US" sz="2800" dirty="0">
                <a:latin typeface="+mn-lt"/>
                <a:cs typeface="Calibri Light" panose="020F0302020204030204" pitchFamily="34" charset="0"/>
              </a:rPr>
              <a:t>you may go to </a:t>
            </a:r>
            <a:r>
              <a:rPr lang="en-US" sz="2800" dirty="0" smtClean="0">
                <a:latin typeface="+mn-lt"/>
                <a:cs typeface="Calibri Light" panose="020F0302020204030204" pitchFamily="34" charset="0"/>
              </a:rPr>
              <a:t>FirstCarolinaCare.com </a:t>
            </a:r>
            <a:r>
              <a:rPr lang="en-US" sz="2800" dirty="0">
                <a:latin typeface="+mn-lt"/>
                <a:cs typeface="Calibri Light" panose="020F0302020204030204" pitchFamily="34" charset="0"/>
              </a:rPr>
              <a:t>and </a:t>
            </a:r>
            <a:r>
              <a:rPr lang="en-US" sz="2800" dirty="0" smtClean="0">
                <a:latin typeface="+mn-lt"/>
                <a:cs typeface="Calibri Light" panose="020F0302020204030204" pitchFamily="34" charset="0"/>
              </a:rPr>
              <a:t>click “Log In” </a:t>
            </a:r>
          </a:p>
          <a:p>
            <a:pPr marL="0" indent="0">
              <a:buNone/>
            </a:pPr>
            <a:r>
              <a:rPr lang="en-US" sz="2800" dirty="0" smtClean="0">
                <a:latin typeface="+mn-lt"/>
                <a:cs typeface="Calibri Light" panose="020F0302020204030204" pitchFamily="34" charset="0"/>
              </a:rPr>
              <a:t>at the top of the screen.</a:t>
            </a:r>
          </a:p>
          <a:p>
            <a:pPr marL="0" indent="0">
              <a:buNone/>
            </a:pPr>
            <a:endParaRPr lang="en-US" sz="2800" dirty="0" smtClean="0">
              <a:latin typeface="+mn-lt"/>
              <a:cs typeface="Calibri Light" panose="020F0302020204030204" pitchFamily="34" charset="0"/>
            </a:endParaRPr>
          </a:p>
          <a:p>
            <a:pPr marL="0" indent="0">
              <a:buNone/>
            </a:pPr>
            <a:r>
              <a:rPr lang="en-US" sz="2800" dirty="0" smtClean="0">
                <a:latin typeface="+mn-lt"/>
                <a:cs typeface="Calibri Light" panose="020F0302020204030204" pitchFamily="34" charset="0"/>
              </a:rPr>
              <a:t>You </a:t>
            </a:r>
            <a:r>
              <a:rPr lang="en-US" sz="2800" dirty="0">
                <a:latin typeface="+mn-lt"/>
                <a:cs typeface="Calibri Light" panose="020F0302020204030204" pitchFamily="34" charset="0"/>
              </a:rPr>
              <a:t>will then choose the </a:t>
            </a:r>
            <a:r>
              <a:rPr lang="en-US" sz="2800" dirty="0" smtClean="0">
                <a:latin typeface="+mn-lt"/>
                <a:cs typeface="Calibri Light" panose="020F0302020204030204" pitchFamily="34" charset="0"/>
              </a:rPr>
              <a:t>option to Request New Account.</a:t>
            </a:r>
          </a:p>
          <a:p>
            <a:pPr marL="0" indent="0">
              <a:buNone/>
            </a:pPr>
            <a:endParaRPr lang="en-US" sz="2800" dirty="0" smtClean="0">
              <a:latin typeface="+mn-lt"/>
              <a:cs typeface="Calibri Light" panose="020F0302020204030204" pitchFamily="34" charset="0"/>
            </a:endParaRPr>
          </a:p>
          <a:p>
            <a:pPr marL="0" indent="0">
              <a:buNone/>
            </a:pPr>
            <a:r>
              <a:rPr lang="en-US" sz="2800" dirty="0" smtClean="0">
                <a:latin typeface="+mn-lt"/>
                <a:cs typeface="Calibri Light" panose="020F0302020204030204" pitchFamily="34" charset="0"/>
              </a:rPr>
              <a:t>On the next screen, choose the correct option for your </a:t>
            </a:r>
          </a:p>
          <a:p>
            <a:pPr marL="0" indent="0">
              <a:buNone/>
            </a:pPr>
            <a:r>
              <a:rPr lang="en-US" sz="2800" dirty="0" smtClean="0">
                <a:latin typeface="+mn-lt"/>
                <a:cs typeface="Calibri Light" panose="020F0302020204030204" pitchFamily="34" charset="0"/>
              </a:rPr>
              <a:t>requested role.</a:t>
            </a: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p:nvPr/>
        </p:nvPicPr>
        <p:blipFill rotWithShape="1">
          <a:blip r:embed="rId3"/>
          <a:srcRect l="11571" t="28484" r="71474" b="29582"/>
          <a:stretch/>
        </p:blipFill>
        <p:spPr bwMode="auto">
          <a:xfrm>
            <a:off x="9193427" y="1341121"/>
            <a:ext cx="2998573" cy="257640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t="14245" r="81109" b="40646"/>
          <a:stretch/>
        </p:blipFill>
        <p:spPr bwMode="auto">
          <a:xfrm>
            <a:off x="8796763" y="3913521"/>
            <a:ext cx="3395237" cy="2944479"/>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10230201" y="3237469"/>
            <a:ext cx="925023" cy="148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60452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9834"/>
          <a:stretch/>
        </p:blipFill>
        <p:spPr>
          <a:xfrm>
            <a:off x="551056" y="3292701"/>
            <a:ext cx="10341609" cy="1179430"/>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attached to a member, you can request prior authorization for services by choosing the Prior Auth Routing tab in the toolbar.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7" name="Rectangle 6"/>
          <p:cNvSpPr/>
          <p:nvPr/>
        </p:nvSpPr>
        <p:spPr>
          <a:xfrm>
            <a:off x="9593516" y="3742040"/>
            <a:ext cx="1223132" cy="307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255192" y="3292700"/>
            <a:ext cx="1067969" cy="537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4639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Entering a Procedure code and choosing search will let you know if an authorization is needed and where to complete that authorization. </a:t>
            </a:r>
          </a:p>
          <a:p>
            <a:pPr marL="0" indent="0">
              <a:buNone/>
            </a:pPr>
            <a:r>
              <a:rPr lang="en-US" dirty="0"/>
              <a:t>For codes that do not require authorization, it will show that No prior authorization is required.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202532" y="4207989"/>
            <a:ext cx="7177982" cy="2473582"/>
          </a:xfrm>
          <a:prstGeom prst="rect">
            <a:avLst/>
          </a:prstGeom>
        </p:spPr>
      </p:pic>
      <p:sp>
        <p:nvSpPr>
          <p:cNvPr id="7" name="Rectangle 6"/>
          <p:cNvSpPr/>
          <p:nvPr/>
        </p:nvSpPr>
        <p:spPr>
          <a:xfrm>
            <a:off x="2706153" y="5164313"/>
            <a:ext cx="3384404" cy="8609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873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2258"/>
          <a:stretch/>
        </p:blipFill>
        <p:spPr>
          <a:xfrm>
            <a:off x="358133" y="3174521"/>
            <a:ext cx="10187593" cy="3513376"/>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For codes that are required to be completed via </a:t>
            </a:r>
            <a:r>
              <a:rPr lang="en-US" dirty="0" err="1"/>
              <a:t>eviCore</a:t>
            </a:r>
            <a:r>
              <a:rPr lang="en-US" dirty="0"/>
              <a:t>, you will be shown a link to the </a:t>
            </a:r>
            <a:r>
              <a:rPr lang="en-US" dirty="0" err="1"/>
              <a:t>eviCore</a:t>
            </a:r>
            <a:r>
              <a:rPr lang="en-US" dirty="0"/>
              <a:t> site to complete the prior authorization there.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7" name="Rectangle 6"/>
          <p:cNvSpPr/>
          <p:nvPr/>
        </p:nvSpPr>
        <p:spPr>
          <a:xfrm>
            <a:off x="4711273" y="5385547"/>
            <a:ext cx="954741" cy="313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61259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For pharmacy codes, you will be given a link to complete those authorizations in Guiding Care.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2594256"/>
            <a:ext cx="11135968" cy="3855529"/>
          </a:xfrm>
          <a:prstGeom prst="rect">
            <a:avLst/>
          </a:prstGeom>
        </p:spPr>
      </p:pic>
      <p:sp>
        <p:nvSpPr>
          <p:cNvPr id="7" name="Rectangle 6"/>
          <p:cNvSpPr/>
          <p:nvPr/>
        </p:nvSpPr>
        <p:spPr>
          <a:xfrm>
            <a:off x="5103159" y="4846704"/>
            <a:ext cx="1085370" cy="280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63093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For codes that go through Interqual, you will receive a link to complete a new authorization.  The code used here is K0825 for a wheelchair.</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rotWithShape="1">
          <a:blip r:embed="rId3"/>
          <a:srcRect t="1658"/>
          <a:stretch/>
        </p:blipFill>
        <p:spPr>
          <a:xfrm>
            <a:off x="202531" y="3217653"/>
            <a:ext cx="9823211" cy="3519824"/>
          </a:xfrm>
          <a:prstGeom prst="rect">
            <a:avLst/>
          </a:prstGeom>
        </p:spPr>
      </p:pic>
      <p:sp>
        <p:nvSpPr>
          <p:cNvPr id="7" name="Rectangle 6"/>
          <p:cNvSpPr/>
          <p:nvPr/>
        </p:nvSpPr>
        <p:spPr>
          <a:xfrm>
            <a:off x="4494037" y="5168569"/>
            <a:ext cx="1237291" cy="219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5350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will re-enter the code in the primary procedure code field at the bottom of the screen and click Next.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697390" y="2799582"/>
            <a:ext cx="9490663" cy="3888315"/>
          </a:xfrm>
          <a:prstGeom prst="rect">
            <a:avLst/>
          </a:prstGeom>
        </p:spPr>
      </p:pic>
      <p:sp>
        <p:nvSpPr>
          <p:cNvPr id="7" name="Rectangle 6"/>
          <p:cNvSpPr/>
          <p:nvPr/>
        </p:nvSpPr>
        <p:spPr>
          <a:xfrm>
            <a:off x="1203484" y="4792550"/>
            <a:ext cx="2911315" cy="530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25357" y="6180479"/>
            <a:ext cx="962696" cy="507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2646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the next screen, you will fill in all fields with a red stop sign.  You may search for options by clicking the magnifying glass in each box. Click Next when completed.</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578088" y="3172812"/>
            <a:ext cx="6933055" cy="3618346"/>
          </a:xfrm>
          <a:prstGeom prst="rect">
            <a:avLst/>
          </a:prstGeom>
        </p:spPr>
      </p:pic>
      <p:sp>
        <p:nvSpPr>
          <p:cNvPr id="7" name="Rectangle 6"/>
          <p:cNvSpPr/>
          <p:nvPr/>
        </p:nvSpPr>
        <p:spPr>
          <a:xfrm>
            <a:off x="2944203" y="3932896"/>
            <a:ext cx="2166640" cy="410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8088" y="4967147"/>
            <a:ext cx="2181441" cy="628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8088" y="5964605"/>
            <a:ext cx="2181441" cy="354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6160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clicked Next on the previous screen, two more fields will become available underneath the Referred To section.  Once these fields have been completed, click Next.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398474" y="3399778"/>
            <a:ext cx="7327386" cy="2315222"/>
          </a:xfrm>
          <a:prstGeom prst="rect">
            <a:avLst/>
          </a:prstGeom>
        </p:spPr>
      </p:pic>
      <p:sp>
        <p:nvSpPr>
          <p:cNvPr id="7" name="Rectangle 6"/>
          <p:cNvSpPr/>
          <p:nvPr/>
        </p:nvSpPr>
        <p:spPr>
          <a:xfrm>
            <a:off x="398473" y="4357766"/>
            <a:ext cx="3569369" cy="524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56491" y="4357766"/>
            <a:ext cx="3569369" cy="736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9868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will then enter the diagnosis code in the diagnoses field.  You may enter additional diagnoses by clicking the add icon.</a:t>
            </a:r>
          </a:p>
          <a:p>
            <a:pPr marL="0" indent="0">
              <a:buNone/>
            </a:pPr>
            <a:endParaRPr lang="en-US" dirty="0"/>
          </a:p>
          <a:p>
            <a:pPr marL="0" indent="0">
              <a:buNone/>
            </a:pPr>
            <a:endParaRPr lang="en-US" dirty="0"/>
          </a:p>
          <a:p>
            <a:pPr marL="0" indent="0">
              <a:buNone/>
            </a:pPr>
            <a:endParaRPr lang="en-US" dirty="0"/>
          </a:p>
          <a:p>
            <a:pPr marL="0" indent="0">
              <a:buNone/>
            </a:pPr>
            <a:r>
              <a:rPr lang="en-US" dirty="0"/>
              <a:t>You may choose to attach documentation at this point by clicking Add File.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81932" y="2500094"/>
            <a:ext cx="9366011" cy="1649047"/>
          </a:xfrm>
          <a:prstGeom prst="rect">
            <a:avLst/>
          </a:prstGeom>
        </p:spPr>
      </p:pic>
      <p:pic>
        <p:nvPicPr>
          <p:cNvPr id="7" name="Picture 6"/>
          <p:cNvPicPr>
            <a:picLocks noChangeAspect="1"/>
          </p:cNvPicPr>
          <p:nvPr/>
        </p:nvPicPr>
        <p:blipFill>
          <a:blip r:embed="rId4"/>
          <a:stretch>
            <a:fillRect/>
          </a:stretch>
        </p:blipFill>
        <p:spPr>
          <a:xfrm>
            <a:off x="3584072" y="4968327"/>
            <a:ext cx="2761733" cy="1719569"/>
          </a:xfrm>
          <a:prstGeom prst="rect">
            <a:avLst/>
          </a:prstGeom>
        </p:spPr>
      </p:pic>
      <p:sp>
        <p:nvSpPr>
          <p:cNvPr id="8" name="Rectangle 7"/>
          <p:cNvSpPr/>
          <p:nvPr/>
        </p:nvSpPr>
        <p:spPr>
          <a:xfrm>
            <a:off x="432658" y="3836305"/>
            <a:ext cx="579713" cy="312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03815" y="5294594"/>
            <a:ext cx="1407028" cy="653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8458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will now receive a link that will allow you to Launch </a:t>
            </a:r>
            <a:r>
              <a:rPr lang="en-US" dirty="0" err="1"/>
              <a:t>InterQual</a:t>
            </a:r>
            <a:r>
              <a:rPr lang="en-US" dirty="0"/>
              <a:t>.  Clicking the link will take you to Change Health to complete the authorization.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382089" y="3027619"/>
            <a:ext cx="7713019" cy="3079267"/>
          </a:xfrm>
          <a:prstGeom prst="rect">
            <a:avLst/>
          </a:prstGeom>
        </p:spPr>
      </p:pic>
    </p:spTree>
    <p:extLst>
      <p:ext uri="{BB962C8B-B14F-4D97-AF65-F5344CB8AC3E}">
        <p14:creationId xmlns:p14="http://schemas.microsoft.com/office/powerpoint/2010/main" val="1799155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Registration</a:t>
            </a:r>
            <a:r>
              <a:rPr lang="en-US" sz="4000" dirty="0" smtClean="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latin typeface="+mn-lt"/>
              </a:rPr>
              <a:t>Follow </a:t>
            </a:r>
            <a:r>
              <a:rPr lang="en-US" dirty="0">
                <a:latin typeface="+mn-lt"/>
              </a:rPr>
              <a:t>the prompts on the following screen to request access.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smtClean="0">
              <a:latin typeface="+mn-lt"/>
            </a:endParaRPr>
          </a:p>
          <a:p>
            <a:pPr marL="0" indent="0">
              <a:buNone/>
            </a:pPr>
            <a:endParaRPr lang="en-US" sz="2000" dirty="0" smtClean="0">
              <a:latin typeface="+mn-lt"/>
            </a:endParaRPr>
          </a:p>
          <a:p>
            <a:pPr marL="0" indent="0">
              <a:buNone/>
            </a:pPr>
            <a:endParaRPr lang="en-US" sz="2000" dirty="0">
              <a:latin typeface="+mn-lt"/>
            </a:endParaRPr>
          </a:p>
          <a:p>
            <a:pPr marL="0" indent="0">
              <a:buNone/>
            </a:pPr>
            <a:r>
              <a:rPr lang="en-US" sz="2000" dirty="0" smtClean="0">
                <a:latin typeface="+mn-lt"/>
              </a:rPr>
              <a:t>**</a:t>
            </a:r>
            <a:r>
              <a:rPr lang="en-US" sz="2000" dirty="0">
                <a:latin typeface="+mn-lt"/>
              </a:rPr>
              <a:t>Any field with a stop sign indicates a required field**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618423" y="2099871"/>
            <a:ext cx="10081234" cy="2700729"/>
          </a:xfrm>
          <a:prstGeom prst="rect">
            <a:avLst/>
          </a:prstGeom>
        </p:spPr>
      </p:pic>
    </p:spTree>
    <p:extLst>
      <p:ext uri="{BB962C8B-B14F-4D97-AF65-F5344CB8AC3E}">
        <p14:creationId xmlns:p14="http://schemas.microsoft.com/office/powerpoint/2010/main" val="7877037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New Authorization</a:t>
            </a:r>
            <a:r>
              <a:rPr lang="en-US" sz="4000" noProof="0" dirty="0" smtClean="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t>If </a:t>
            </a:r>
            <a:r>
              <a:rPr lang="en-US" dirty="0" err="1" smtClean="0"/>
              <a:t>InterQual</a:t>
            </a:r>
            <a:r>
              <a:rPr lang="en-US" dirty="0" smtClean="0"/>
              <a:t> Criteria is met, you will receive an immediate authorization approval.</a:t>
            </a:r>
          </a:p>
          <a:p>
            <a:pPr marL="0" indent="0">
              <a:buNone/>
            </a:pPr>
            <a:r>
              <a:rPr lang="en-US" dirty="0" smtClean="0"/>
              <a:t>If </a:t>
            </a:r>
            <a:r>
              <a:rPr lang="en-US" dirty="0" err="1" smtClean="0"/>
              <a:t>InterQual</a:t>
            </a:r>
            <a:r>
              <a:rPr lang="en-US" dirty="0" smtClean="0"/>
              <a:t> criteria was not met, you can choose </a:t>
            </a:r>
            <a:r>
              <a:rPr lang="en-US" dirty="0"/>
              <a:t>Request </a:t>
            </a:r>
            <a:r>
              <a:rPr lang="en-US" dirty="0" smtClean="0"/>
              <a:t>Authorization</a:t>
            </a:r>
            <a:r>
              <a:rPr lang="en-US" dirty="0"/>
              <a:t> </a:t>
            </a:r>
            <a:r>
              <a:rPr lang="en-US" dirty="0" smtClean="0"/>
              <a:t>to submit your request for review.</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rotWithShape="1">
          <a:blip r:embed="rId3"/>
          <a:srcRect l="39158" t="82626"/>
          <a:stretch/>
        </p:blipFill>
        <p:spPr>
          <a:xfrm>
            <a:off x="3948546" y="3840529"/>
            <a:ext cx="5729338" cy="949680"/>
          </a:xfrm>
          <a:prstGeom prst="rect">
            <a:avLst/>
          </a:prstGeom>
        </p:spPr>
      </p:pic>
      <p:sp>
        <p:nvSpPr>
          <p:cNvPr id="7" name="Rectangle 6"/>
          <p:cNvSpPr/>
          <p:nvPr/>
        </p:nvSpPr>
        <p:spPr>
          <a:xfrm>
            <a:off x="5270111" y="4148369"/>
            <a:ext cx="2387990" cy="714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7877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If you are wanting to refer a patient to a provider that is not </a:t>
            </a:r>
            <a:r>
              <a:rPr lang="en-US" dirty="0" smtClean="0"/>
              <a:t>listed in the Provider Search results, </a:t>
            </a:r>
            <a:r>
              <a:rPr lang="en-US" dirty="0"/>
              <a:t>you would choose the Authorization Type field and choose Consult and Treat.</a:t>
            </a:r>
          </a:p>
          <a:p>
            <a:pPr marL="0" indent="0">
              <a:buNone/>
            </a:pPr>
            <a:r>
              <a:rPr lang="en-US" dirty="0"/>
              <a:t>From there, choose New</a:t>
            </a:r>
          </a:p>
          <a:p>
            <a:pPr marL="0" indent="0">
              <a:buNone/>
            </a:pPr>
            <a:r>
              <a:rPr lang="en-US" dirty="0"/>
              <a:t>Authorization.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6044866" y="3137357"/>
            <a:ext cx="3690693" cy="3550540"/>
          </a:xfrm>
          <a:prstGeom prst="rect">
            <a:avLst/>
          </a:prstGeom>
        </p:spPr>
      </p:pic>
      <p:pic>
        <p:nvPicPr>
          <p:cNvPr id="7" name="Picture 6"/>
          <p:cNvPicPr>
            <a:picLocks noChangeAspect="1"/>
          </p:cNvPicPr>
          <p:nvPr/>
        </p:nvPicPr>
        <p:blipFill>
          <a:blip r:embed="rId4"/>
          <a:stretch>
            <a:fillRect/>
          </a:stretch>
        </p:blipFill>
        <p:spPr>
          <a:xfrm>
            <a:off x="202532" y="4682712"/>
            <a:ext cx="4677239" cy="1734417"/>
          </a:xfrm>
          <a:prstGeom prst="rect">
            <a:avLst/>
          </a:prstGeom>
        </p:spPr>
      </p:pic>
      <p:sp>
        <p:nvSpPr>
          <p:cNvPr id="8" name="Rectangle 7"/>
          <p:cNvSpPr/>
          <p:nvPr/>
        </p:nvSpPr>
        <p:spPr>
          <a:xfrm>
            <a:off x="6126745" y="5945521"/>
            <a:ext cx="3608814" cy="275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47265" y="5831861"/>
            <a:ext cx="1814392" cy="389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8132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New Authorization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chosen New Authorization, you will then put the referral type in the next screen and choose next.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9039171" y="2008414"/>
            <a:ext cx="2848029" cy="582985"/>
          </a:xfrm>
          <a:prstGeom prst="rect">
            <a:avLst/>
          </a:prstGeom>
        </p:spPr>
      </p:pic>
      <p:pic>
        <p:nvPicPr>
          <p:cNvPr id="7" name="Picture 6"/>
          <p:cNvPicPr>
            <a:picLocks noChangeAspect="1"/>
          </p:cNvPicPr>
          <p:nvPr/>
        </p:nvPicPr>
        <p:blipFill>
          <a:blip r:embed="rId4"/>
          <a:stretch>
            <a:fillRect/>
          </a:stretch>
        </p:blipFill>
        <p:spPr>
          <a:xfrm>
            <a:off x="202532" y="2707149"/>
            <a:ext cx="6859562" cy="3840608"/>
          </a:xfrm>
          <a:prstGeom prst="rect">
            <a:avLst/>
          </a:prstGeom>
        </p:spPr>
      </p:pic>
      <p:sp>
        <p:nvSpPr>
          <p:cNvPr id="8" name="Rectangle 7"/>
          <p:cNvSpPr/>
          <p:nvPr/>
        </p:nvSpPr>
        <p:spPr>
          <a:xfrm>
            <a:off x="202531" y="6034847"/>
            <a:ext cx="842497" cy="3006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22022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New Authorization-cont’d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this screen, you will need to fill in any fields that have a red stop sign, as these are required fields.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2559628"/>
            <a:ext cx="8348106" cy="4128269"/>
          </a:xfrm>
          <a:prstGeom prst="rect">
            <a:avLst/>
          </a:prstGeom>
        </p:spPr>
      </p:pic>
      <p:sp>
        <p:nvSpPr>
          <p:cNvPr id="7" name="Rectangle 6"/>
          <p:cNvSpPr/>
          <p:nvPr/>
        </p:nvSpPr>
        <p:spPr>
          <a:xfrm>
            <a:off x="202532" y="5861957"/>
            <a:ext cx="2703954" cy="4245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02532" y="4628437"/>
            <a:ext cx="2703954" cy="923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858435" y="3419831"/>
            <a:ext cx="2692203" cy="515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57402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New Authorization</a:t>
            </a:r>
            <a:r>
              <a:rPr lang="en-US" sz="4000" noProof="0" dirty="0" smtClean="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provider you are referring to may be out of network and if so, you will receive a message box notifying you of this.  You may click OK to continue to the next screen. </a:t>
            </a:r>
          </a:p>
          <a:p>
            <a:pPr marL="0" indent="0">
              <a:buNone/>
            </a:pPr>
            <a:endParaRPr lang="en-US" dirty="0"/>
          </a:p>
          <a:p>
            <a:pPr marL="0" indent="0">
              <a:buNone/>
            </a:pPr>
            <a:endParaRPr lang="en-US" dirty="0"/>
          </a:p>
          <a:p>
            <a:pPr marL="0" indent="0">
              <a:buNone/>
            </a:pPr>
            <a:endParaRPr lang="en-US" dirty="0"/>
          </a:p>
          <a:p>
            <a:pPr marL="0" indent="0">
              <a:buNone/>
            </a:pPr>
            <a:r>
              <a:rPr lang="en-US" dirty="0"/>
              <a:t>If it was not your intention to refer out of network, you may click cancel and return to the previous screen to find an in network provider. </a:t>
            </a: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1" y="3010543"/>
            <a:ext cx="4248757" cy="1871700"/>
          </a:xfrm>
          <a:prstGeom prst="rect">
            <a:avLst/>
          </a:prstGeom>
        </p:spPr>
      </p:pic>
    </p:spTree>
    <p:extLst>
      <p:ext uri="{BB962C8B-B14F-4D97-AF65-F5344CB8AC3E}">
        <p14:creationId xmlns:p14="http://schemas.microsoft.com/office/powerpoint/2010/main" val="2044972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New Authorization</a:t>
            </a:r>
            <a:r>
              <a:rPr lang="en-US" sz="4000" noProof="0" dirty="0" smtClean="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completed the required fields and clicked OK, you will then be prompted to choose the reason for the referral and fill in the comment field. You will then click Next.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3052083"/>
            <a:ext cx="8987060" cy="3495674"/>
          </a:xfrm>
          <a:prstGeom prst="rect">
            <a:avLst/>
          </a:prstGeom>
        </p:spPr>
      </p:pic>
      <p:sp>
        <p:nvSpPr>
          <p:cNvPr id="7" name="Rectangle 6"/>
          <p:cNvSpPr/>
          <p:nvPr/>
        </p:nvSpPr>
        <p:spPr>
          <a:xfrm>
            <a:off x="202532" y="4335997"/>
            <a:ext cx="4304154" cy="6278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880321" y="4335997"/>
            <a:ext cx="4182035" cy="8238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87183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New Authorization</a:t>
            </a:r>
            <a:r>
              <a:rPr lang="en-US" sz="4000" noProof="0" dirty="0" smtClean="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will then need to enter the diagnosis in the Diagnoses field.  If there are multiple diagnoses, you will hit the add icon to enter as many as needed. </a:t>
            </a:r>
          </a:p>
          <a:p>
            <a:pPr marL="0" indent="0">
              <a:buNone/>
            </a:pPr>
            <a:endParaRPr lang="en-US" dirty="0"/>
          </a:p>
          <a:p>
            <a:pPr marL="0" indent="0">
              <a:buNone/>
            </a:pPr>
            <a:endParaRPr lang="en-US" dirty="0"/>
          </a:p>
          <a:p>
            <a:pPr marL="0" indent="0">
              <a:buNone/>
            </a:pPr>
            <a:r>
              <a:rPr lang="en-US" dirty="0"/>
              <a:t>From this screen you may also attach any documentation needed. Once you have completed this page, click Next.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1" y="3094146"/>
            <a:ext cx="8548895" cy="1134954"/>
          </a:xfrm>
          <a:prstGeom prst="rect">
            <a:avLst/>
          </a:prstGeom>
        </p:spPr>
      </p:pic>
      <p:pic>
        <p:nvPicPr>
          <p:cNvPr id="7" name="Picture 6"/>
          <p:cNvPicPr>
            <a:picLocks noChangeAspect="1"/>
          </p:cNvPicPr>
          <p:nvPr/>
        </p:nvPicPr>
        <p:blipFill>
          <a:blip r:embed="rId4"/>
          <a:stretch>
            <a:fillRect/>
          </a:stretch>
        </p:blipFill>
        <p:spPr>
          <a:xfrm>
            <a:off x="202532" y="5264443"/>
            <a:ext cx="2118566" cy="1266986"/>
          </a:xfrm>
          <a:prstGeom prst="rect">
            <a:avLst/>
          </a:prstGeom>
        </p:spPr>
      </p:pic>
      <p:sp>
        <p:nvSpPr>
          <p:cNvPr id="8" name="Rectangle 7"/>
          <p:cNvSpPr/>
          <p:nvPr/>
        </p:nvSpPr>
        <p:spPr>
          <a:xfrm>
            <a:off x="202530" y="3994088"/>
            <a:ext cx="662884" cy="235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86917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New Authorization</a:t>
            </a:r>
            <a:r>
              <a:rPr lang="en-US" sz="4000" noProof="0" dirty="0" smtClean="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 this screen, if you need to make changes, you may use the Back button to go back.  </a:t>
            </a:r>
          </a:p>
          <a:p>
            <a:pPr marL="0" indent="0">
              <a:buNone/>
            </a:pPr>
            <a:r>
              <a:rPr lang="en-US" dirty="0"/>
              <a:t>You may use the Cancel Request button to cancel the request.</a:t>
            </a:r>
          </a:p>
          <a:p>
            <a:pPr marL="0" indent="0">
              <a:buNone/>
            </a:pPr>
            <a:r>
              <a:rPr lang="en-US" dirty="0"/>
              <a:t>If you are ready to proceed with requesting the authorization, choose Request Authorization.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5782235" y="3712454"/>
            <a:ext cx="4896651" cy="2842383"/>
          </a:xfrm>
          <a:prstGeom prst="rect">
            <a:avLst/>
          </a:prstGeom>
        </p:spPr>
      </p:pic>
      <p:sp>
        <p:nvSpPr>
          <p:cNvPr id="7" name="Rectangle 6"/>
          <p:cNvSpPr/>
          <p:nvPr/>
        </p:nvSpPr>
        <p:spPr>
          <a:xfrm>
            <a:off x="7774320" y="6220838"/>
            <a:ext cx="2904565" cy="333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6042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37"/>
          <a:stretch/>
        </p:blipFill>
        <p:spPr>
          <a:xfrm>
            <a:off x="202532" y="3039693"/>
            <a:ext cx="11426756" cy="1047750"/>
          </a:xfrm>
          <a:prstGeom prst="rect">
            <a:avLst/>
          </a:prstGeom>
        </p:spPr>
      </p:pic>
      <p:pic>
        <p:nvPicPr>
          <p:cNvPr id="2" name="Picture 1"/>
          <p:cNvPicPr>
            <a:picLocks noChangeAspect="1"/>
          </p:cNvPicPr>
          <p:nvPr/>
        </p:nvPicPr>
        <p:blipFill>
          <a:blip r:embed="rId4"/>
          <a:stretch>
            <a:fillRect/>
          </a:stretch>
        </p:blipFill>
        <p:spPr>
          <a:xfrm>
            <a:off x="128587" y="5410646"/>
            <a:ext cx="10745717" cy="1083334"/>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smtClean="0">
                <a:solidFill>
                  <a:prstClr val="white"/>
                </a:solidFill>
                <a:latin typeface="Times New Roman" panose="02020603050405020304" pitchFamily="18" charset="0"/>
                <a:cs typeface="Times New Roman" panose="02020603050405020304" pitchFamily="18" charset="0"/>
              </a:rPr>
              <a:t>Authorizations by Member</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are attached to a member, you may view the authorizations that have been submitted for that member by choosing the </a:t>
            </a:r>
            <a:r>
              <a:rPr lang="en-US" dirty="0" err="1" smtClean="0"/>
              <a:t>Auth</a:t>
            </a:r>
            <a:r>
              <a:rPr lang="en-US" dirty="0" err="1"/>
              <a:t>iz</a:t>
            </a:r>
            <a:r>
              <a:rPr lang="en-US" dirty="0" err="1" smtClean="0"/>
              <a:t>orations</a:t>
            </a:r>
            <a:r>
              <a:rPr lang="en-US" dirty="0" smtClean="0"/>
              <a:t> </a:t>
            </a:r>
            <a:r>
              <a:rPr lang="en-US" dirty="0"/>
              <a:t>by Member tab in the toolbar.</a:t>
            </a:r>
          </a:p>
          <a:p>
            <a:pPr marL="0" indent="0">
              <a:buNone/>
            </a:pPr>
            <a:endParaRPr lang="en-US" dirty="0"/>
          </a:p>
          <a:p>
            <a:pPr marL="0" indent="0">
              <a:buNone/>
            </a:pPr>
            <a:endParaRPr lang="en-US" dirty="0"/>
          </a:p>
          <a:p>
            <a:pPr marL="0" indent="0">
              <a:buNone/>
            </a:pPr>
            <a:r>
              <a:rPr lang="en-US" dirty="0"/>
              <a:t>In this screen you will be able to click the ID and go directly to the authorization.  You can also see status at a glance.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sp>
        <p:nvSpPr>
          <p:cNvPr id="8" name="Rectangle 7"/>
          <p:cNvSpPr/>
          <p:nvPr/>
        </p:nvSpPr>
        <p:spPr>
          <a:xfrm>
            <a:off x="3898685" y="3040332"/>
            <a:ext cx="1475571" cy="605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9576" y="5710211"/>
            <a:ext cx="574196" cy="347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260669" y="3646098"/>
            <a:ext cx="2498271" cy="370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88843" y="5771358"/>
            <a:ext cx="575343" cy="7226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29900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Authorization by Member-Auth Details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1"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submitted the authorization, you will receive a page with authorization details.  It will show referral #, status, the authorized from and to dates, diagnosis, and any comments you added to the authorization.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1" y="3676801"/>
            <a:ext cx="7342949" cy="3087296"/>
          </a:xfrm>
          <a:prstGeom prst="rect">
            <a:avLst/>
          </a:prstGeom>
        </p:spPr>
      </p:pic>
      <p:sp>
        <p:nvSpPr>
          <p:cNvPr id="7" name="Rectangle 6"/>
          <p:cNvSpPr/>
          <p:nvPr/>
        </p:nvSpPr>
        <p:spPr>
          <a:xfrm>
            <a:off x="6596743" y="3600601"/>
            <a:ext cx="948737" cy="318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2014" y="4816929"/>
            <a:ext cx="6264729" cy="326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484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Registration-cont’d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Once registration is complete, you will receive a confirmation that we’ve received your request.  Please allow 2-4  business days for portal access to be granted.  </a:t>
            </a:r>
          </a:p>
          <a:p>
            <a:pPr marL="0" indent="0">
              <a:buNone/>
            </a:pPr>
            <a:r>
              <a:rPr lang="en-US" dirty="0">
                <a:latin typeface="+mn-lt"/>
              </a:rPr>
              <a:t>If you need immediate access to enter authorization requests, you may contact Customer Support at (800) 481-1092 </a:t>
            </a:r>
          </a:p>
          <a:p>
            <a:pPr marL="0" indent="0">
              <a:buNone/>
            </a:pPr>
            <a:r>
              <a:rPr lang="en-US" dirty="0">
                <a:latin typeface="+mn-lt"/>
              </a:rPr>
              <a:t>Monday-Friday 8:00 am to 5:00 pm EST.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533693" y="4631734"/>
            <a:ext cx="10462045" cy="1516403"/>
          </a:xfrm>
          <a:prstGeom prst="rect">
            <a:avLst/>
          </a:prstGeom>
        </p:spPr>
      </p:pic>
    </p:spTree>
    <p:extLst>
      <p:ext uri="{BB962C8B-B14F-4D97-AF65-F5344CB8AC3E}">
        <p14:creationId xmlns:p14="http://schemas.microsoft.com/office/powerpoint/2010/main" val="38343052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smtClean="0">
                <a:solidFill>
                  <a:prstClr val="white"/>
                </a:solidFill>
                <a:latin typeface="Times New Roman" panose="02020603050405020304" pitchFamily="18" charset="0"/>
                <a:cs typeface="Times New Roman" panose="02020603050405020304" pitchFamily="18" charset="0"/>
              </a:rPr>
              <a:t>Authorization by Member-Auth Details-cont’d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1"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smtClean="0"/>
              <a:t>You can also add additional notes/attachments to an existing Authorization Request by clicking </a:t>
            </a:r>
            <a:r>
              <a:rPr lang="en-US" dirty="0"/>
              <a:t>t</a:t>
            </a:r>
            <a:r>
              <a:rPr lang="en-US" dirty="0" smtClean="0"/>
              <a:t>he button at the top of the Authorization Detail screen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smtClean="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rotWithShape="1">
          <a:blip r:embed="rId3"/>
          <a:srcRect b="14254"/>
          <a:stretch/>
        </p:blipFill>
        <p:spPr>
          <a:xfrm>
            <a:off x="202531" y="3006980"/>
            <a:ext cx="5029633" cy="887298"/>
          </a:xfrm>
          <a:prstGeom prst="rect">
            <a:avLst/>
          </a:prstGeom>
        </p:spPr>
      </p:pic>
      <p:sp>
        <p:nvSpPr>
          <p:cNvPr id="9" name="Rectangle 8"/>
          <p:cNvSpPr/>
          <p:nvPr/>
        </p:nvSpPr>
        <p:spPr>
          <a:xfrm>
            <a:off x="300473" y="3450629"/>
            <a:ext cx="2176648" cy="375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822500" y="6312146"/>
            <a:ext cx="1053809" cy="375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a:off x="5601041" y="2522287"/>
            <a:ext cx="5917281" cy="4165610"/>
          </a:xfrm>
          <a:prstGeom prst="rect">
            <a:avLst/>
          </a:prstGeom>
        </p:spPr>
      </p:pic>
    </p:spTree>
    <p:extLst>
      <p:ext uri="{BB962C8B-B14F-4D97-AF65-F5344CB8AC3E}">
        <p14:creationId xmlns:p14="http://schemas.microsoft.com/office/powerpoint/2010/main" val="1502383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Times New Roman" panose="02020603050405020304" pitchFamily="18" charset="0"/>
              </a:rPr>
              <a:t>Pre-login Features – Check Claim Status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You may check claim status without logging into the portal with basic claim information such as Tax ID or NPI and Claim + Earliest Date of Service or Claim ID + Billed Amount. </a:t>
            </a:r>
            <a:endParaRPr kumimoji="0" lang="en-US" b="0" i="0" u="none" strike="noStrike" kern="1200" cap="none" spc="0" normalizeH="0" baseline="0" noProof="0" dirty="0" smtClean="0">
              <a:ln>
                <a:noFill/>
              </a:ln>
              <a:solidFill>
                <a:srgbClr val="000000"/>
              </a:solidFill>
              <a:effectLst/>
              <a:uLnTx/>
              <a:uFillTx/>
            </a:endParaRPr>
          </a:p>
        </p:txBody>
      </p:sp>
      <p:pic>
        <p:nvPicPr>
          <p:cNvPr id="7" name="Picture 6"/>
          <p:cNvPicPr>
            <a:picLocks noChangeAspect="1"/>
          </p:cNvPicPr>
          <p:nvPr/>
        </p:nvPicPr>
        <p:blipFill>
          <a:blip r:embed="rId3"/>
          <a:stretch>
            <a:fillRect/>
          </a:stretch>
        </p:blipFill>
        <p:spPr>
          <a:xfrm>
            <a:off x="1431235" y="2961662"/>
            <a:ext cx="7688701" cy="3511328"/>
          </a:xfrm>
          <a:prstGeom prst="rect">
            <a:avLst/>
          </a:prstGeom>
        </p:spPr>
      </p:pic>
      <p:sp>
        <p:nvSpPr>
          <p:cNvPr id="9" name="Rectangle 8"/>
          <p:cNvSpPr/>
          <p:nvPr/>
        </p:nvSpPr>
        <p:spPr>
          <a:xfrm>
            <a:off x="2126201" y="4311641"/>
            <a:ext cx="1567494" cy="633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6200" y="5486725"/>
            <a:ext cx="1759999" cy="625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60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HA Corporate">
      <a:dk1>
        <a:srgbClr val="776F8E"/>
      </a:dk1>
      <a:lt1>
        <a:sysClr val="window" lastClr="FFFFFF"/>
      </a:lt1>
      <a:dk2>
        <a:srgbClr val="776F8E"/>
      </a:dk2>
      <a:lt2>
        <a:srgbClr val="D3D2CE"/>
      </a:lt2>
      <a:accent1>
        <a:srgbClr val="617A51"/>
      </a:accent1>
      <a:accent2>
        <a:srgbClr val="984B50"/>
      </a:accent2>
      <a:accent3>
        <a:srgbClr val="E2C37C"/>
      </a:accent3>
      <a:accent4>
        <a:srgbClr val="6D6E71"/>
      </a:accent4>
      <a:accent5>
        <a:srgbClr val="8CC6EC"/>
      </a:accent5>
      <a:accent6>
        <a:srgbClr val="CF91C0"/>
      </a:accent6>
      <a:hlink>
        <a:srgbClr val="C47615"/>
      </a:hlink>
      <a:folHlink>
        <a:srgbClr val="8D0E1B"/>
      </a:folHlink>
    </a:clrScheme>
    <a:fontScheme name="HA Corporat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3333</Words>
  <Application>Microsoft Office PowerPoint</Application>
  <PresentationFormat>Widescreen</PresentationFormat>
  <Paragraphs>579</Paragraphs>
  <Slides>80</Slides>
  <Notes>80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Calibri Regular</vt:lpstr>
      <vt:lpstr>Times New Roman</vt:lpstr>
      <vt:lpstr>1_Office Theme</vt:lpstr>
      <vt:lpstr>Tapestry Link User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Carle Foundation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Tapestry Link User Manual</dc:title>
  <dc:creator>Elizabeth.Perkins</dc:creator>
  <cp:lastModifiedBy>John.Hansen</cp:lastModifiedBy>
  <cp:revision>91</cp:revision>
  <dcterms:created xsi:type="dcterms:W3CDTF">2022-12-02T21:39:03Z</dcterms:created>
  <dcterms:modified xsi:type="dcterms:W3CDTF">2022-12-22T15:41:27Z</dcterms:modified>
</cp:coreProperties>
</file>